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sldIdLst>
    <p:sldId id="257" r:id="rId5"/>
    <p:sldId id="359" r:id="rId6"/>
    <p:sldId id="360" r:id="rId7"/>
    <p:sldId id="361" r:id="rId8"/>
    <p:sldId id="328" r:id="rId9"/>
    <p:sldId id="268" r:id="rId10"/>
    <p:sldId id="362" r:id="rId11"/>
    <p:sldId id="363" r:id="rId12"/>
    <p:sldId id="323" r:id="rId13"/>
    <p:sldId id="324" r:id="rId14"/>
    <p:sldId id="364" r:id="rId15"/>
    <p:sldId id="326" r:id="rId16"/>
    <p:sldId id="366" r:id="rId17"/>
    <p:sldId id="298" r:id="rId18"/>
    <p:sldId id="26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1"/>
    <p:restoredTop sz="94665"/>
  </p:normalViewPr>
  <p:slideViewPr>
    <p:cSldViewPr>
      <p:cViewPr varScale="1">
        <p:scale>
          <a:sx n="133" d="100"/>
          <a:sy n="133" d="100"/>
        </p:scale>
        <p:origin x="1752" y="200"/>
      </p:cViewPr>
      <p:guideLst>
        <p:guide orient="horz" pos="2160"/>
        <p:guide pos="2880"/>
      </p:guideLst>
    </p:cSldViewPr>
  </p:slideViewPr>
  <p:notesTextViewPr>
    <p:cViewPr>
      <p:scale>
        <a:sx n="1" d="1"/>
        <a:sy n="1" d="1"/>
      </p:scale>
      <p:origin x="0" y="0"/>
    </p:cViewPr>
  </p:notesTextViewPr>
  <p:sorterViewPr>
    <p:cViewPr varScale="1">
      <p:scale>
        <a:sx n="1" d="1"/>
        <a:sy n="1" d="1"/>
      </p:scale>
      <p:origin x="0" y="-446"/>
    </p:cViewPr>
  </p:sorterViewPr>
  <p:notesViewPr>
    <p:cSldViewPr>
      <p:cViewPr varScale="1">
        <p:scale>
          <a:sx n="66" d="100"/>
          <a:sy n="66" d="100"/>
        </p:scale>
        <p:origin x="313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k Sposato" userId="dd7b2a92-cad1-40ae-95be-17aeac725eca" providerId="ADAL" clId="{B2A96508-381F-4431-9A90-73A6CAEC7C32}"/>
    <pc:docChg chg="undo redo delSld modSld">
      <pc:chgData name="Frank Sposato" userId="dd7b2a92-cad1-40ae-95be-17aeac725eca" providerId="ADAL" clId="{B2A96508-381F-4431-9A90-73A6CAEC7C32}" dt="2020-12-21T14:35:33.871" v="14" actId="2696"/>
      <pc:docMkLst>
        <pc:docMk/>
      </pc:docMkLst>
      <pc:sldChg chg="del">
        <pc:chgData name="Frank Sposato" userId="dd7b2a92-cad1-40ae-95be-17aeac725eca" providerId="ADAL" clId="{B2A96508-381F-4431-9A90-73A6CAEC7C32}" dt="2020-12-21T14:35:33.843" v="9" actId="2696"/>
        <pc:sldMkLst>
          <pc:docMk/>
          <pc:sldMk cId="668748376" sldId="280"/>
        </pc:sldMkLst>
      </pc:sldChg>
      <pc:sldChg chg="modSp">
        <pc:chgData name="Frank Sposato" userId="dd7b2a92-cad1-40ae-95be-17aeac725eca" providerId="ADAL" clId="{B2A96508-381F-4431-9A90-73A6CAEC7C32}" dt="2020-12-21T14:32:48.568" v="2" actId="20577"/>
        <pc:sldMkLst>
          <pc:docMk/>
          <pc:sldMk cId="3519737549" sldId="359"/>
        </pc:sldMkLst>
        <pc:spChg chg="mod">
          <ac:chgData name="Frank Sposato" userId="dd7b2a92-cad1-40ae-95be-17aeac725eca" providerId="ADAL" clId="{B2A96508-381F-4431-9A90-73A6CAEC7C32}" dt="2020-12-21T14:32:48.568" v="2" actId="20577"/>
          <ac:spMkLst>
            <pc:docMk/>
            <pc:sldMk cId="3519737549" sldId="359"/>
            <ac:spMk id="3" creationId="{3A2A046F-6A2B-4BAB-8204-5FD0BF0970D8}"/>
          </ac:spMkLst>
        </pc:spChg>
      </pc:sldChg>
      <pc:sldChg chg="modSp">
        <pc:chgData name="Frank Sposato" userId="dd7b2a92-cad1-40ae-95be-17aeac725eca" providerId="ADAL" clId="{B2A96508-381F-4431-9A90-73A6CAEC7C32}" dt="2020-12-21T14:32:58.868" v="7" actId="5793"/>
        <pc:sldMkLst>
          <pc:docMk/>
          <pc:sldMk cId="3126554943" sldId="361"/>
        </pc:sldMkLst>
        <pc:spChg chg="mod">
          <ac:chgData name="Frank Sposato" userId="dd7b2a92-cad1-40ae-95be-17aeac725eca" providerId="ADAL" clId="{B2A96508-381F-4431-9A90-73A6CAEC7C32}" dt="2020-12-21T14:32:58.868" v="7" actId="5793"/>
          <ac:spMkLst>
            <pc:docMk/>
            <pc:sldMk cId="3126554943" sldId="361"/>
            <ac:spMk id="3" creationId="{3A2A046F-6A2B-4BAB-8204-5FD0BF0970D8}"/>
          </ac:spMkLst>
        </pc:spChg>
      </pc:sldChg>
      <pc:sldChg chg="del">
        <pc:chgData name="Frank Sposato" userId="dd7b2a92-cad1-40ae-95be-17aeac725eca" providerId="ADAL" clId="{B2A96508-381F-4431-9A90-73A6CAEC7C32}" dt="2020-12-21T14:35:33.868" v="13" actId="2696"/>
        <pc:sldMkLst>
          <pc:docMk/>
          <pc:sldMk cId="170010497" sldId="371"/>
        </pc:sldMkLst>
      </pc:sldChg>
      <pc:sldChg chg="del">
        <pc:chgData name="Frank Sposato" userId="dd7b2a92-cad1-40ae-95be-17aeac725eca" providerId="ADAL" clId="{B2A96508-381F-4431-9A90-73A6CAEC7C32}" dt="2020-12-21T14:35:33.860" v="12" actId="2696"/>
        <pc:sldMkLst>
          <pc:docMk/>
          <pc:sldMk cId="1398943550" sldId="372"/>
        </pc:sldMkLst>
      </pc:sldChg>
      <pc:sldChg chg="del">
        <pc:chgData name="Frank Sposato" userId="dd7b2a92-cad1-40ae-95be-17aeac725eca" providerId="ADAL" clId="{B2A96508-381F-4431-9A90-73A6CAEC7C32}" dt="2020-12-21T14:35:33.871" v="14" actId="2696"/>
        <pc:sldMkLst>
          <pc:docMk/>
          <pc:sldMk cId="3348675872" sldId="373"/>
        </pc:sldMkLst>
      </pc:sldChg>
      <pc:sldChg chg="del">
        <pc:chgData name="Frank Sposato" userId="dd7b2a92-cad1-40ae-95be-17aeac725eca" providerId="ADAL" clId="{B2A96508-381F-4431-9A90-73A6CAEC7C32}" dt="2020-12-21T14:35:33.857" v="11" actId="2696"/>
        <pc:sldMkLst>
          <pc:docMk/>
          <pc:sldMk cId="3889265503" sldId="375"/>
        </pc:sldMkLst>
      </pc:sldChg>
      <pc:sldChg chg="del">
        <pc:chgData name="Frank Sposato" userId="dd7b2a92-cad1-40ae-95be-17aeac725eca" providerId="ADAL" clId="{B2A96508-381F-4431-9A90-73A6CAEC7C32}" dt="2020-12-21T14:35:33.838" v="8" actId="2696"/>
        <pc:sldMkLst>
          <pc:docMk/>
          <pc:sldMk cId="2120654692" sldId="376"/>
        </pc:sldMkLst>
      </pc:sldChg>
      <pc:sldChg chg="del">
        <pc:chgData name="Frank Sposato" userId="dd7b2a92-cad1-40ae-95be-17aeac725eca" providerId="ADAL" clId="{B2A96508-381F-4431-9A90-73A6CAEC7C32}" dt="2020-12-21T14:35:33.851" v="10" actId="2696"/>
        <pc:sldMkLst>
          <pc:docMk/>
          <pc:sldMk cId="3125776548" sldId="377"/>
        </pc:sldMkLst>
      </pc:sld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3D64C6-1C8E-426E-AB19-AE6109E04E24}" type="datetimeFigureOut">
              <a:rPr lang="en-US" smtClean="0"/>
              <a:t>1/22/21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41DAC8-287D-4E60-819E-7AFDF3820E04}" type="slidenum">
              <a:rPr lang="en-US" smtClean="0"/>
              <a:t>‹#›</a:t>
            </a:fld>
            <a:endParaRPr lang="en-US"/>
          </a:p>
        </p:txBody>
      </p:sp>
    </p:spTree>
    <p:extLst>
      <p:ext uri="{BB962C8B-B14F-4D97-AF65-F5344CB8AC3E}">
        <p14:creationId xmlns:p14="http://schemas.microsoft.com/office/powerpoint/2010/main" val="1145937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Rot="1" noChangeAspect="1" noChangeArrowheads="1" noTextEdit="1"/>
          </p:cNvSpPr>
          <p:nvPr>
            <p:ph type="sldImg"/>
          </p:nvPr>
        </p:nvSpPr>
        <p:spPr>
          <a:ln/>
        </p:spPr>
      </p:sp>
      <p:sp>
        <p:nvSpPr>
          <p:cNvPr id="23555" name="Rectangle 1027"/>
          <p:cNvSpPr>
            <a:spLocks noGrp="1" noChangeArrowheads="1"/>
          </p:cNvSpPr>
          <p:nvPr>
            <p:ph type="body" idx="1"/>
          </p:nvPr>
        </p:nvSpPr>
        <p:spPr>
          <a:noFill/>
        </p:spPr>
        <p:txBody>
          <a:bodyPr/>
          <a:lstStyle/>
          <a:p>
            <a:pPr>
              <a:spcBef>
                <a:spcPct val="0"/>
              </a:spcBef>
            </a:pPr>
            <a:endParaRPr lang="en-US" sz="2400">
              <a:latin typeface="Times New Roman" pitchFamily="18" charset="0"/>
            </a:endParaRPr>
          </a:p>
        </p:txBody>
      </p:sp>
    </p:spTree>
    <p:extLst>
      <p:ext uri="{BB962C8B-B14F-4D97-AF65-F5344CB8AC3E}">
        <p14:creationId xmlns:p14="http://schemas.microsoft.com/office/powerpoint/2010/main" val="233492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pPr eaLnBrk="1" hangingPunct="1"/>
            <a:r>
              <a:rPr lang="en-US" dirty="0"/>
              <a:t>W600 Quick Programming Guide: Communications</a:t>
            </a:r>
          </a:p>
        </p:txBody>
      </p:sp>
    </p:spTree>
    <p:extLst>
      <p:ext uri="{BB962C8B-B14F-4D97-AF65-F5344CB8AC3E}">
        <p14:creationId xmlns:p14="http://schemas.microsoft.com/office/powerpoint/2010/main" val="635463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pPr eaLnBrk="1" hangingPunct="1"/>
            <a:r>
              <a:rPr lang="en-US" dirty="0"/>
              <a:t>W600 Quick Programming Guide: Communications</a:t>
            </a:r>
          </a:p>
        </p:txBody>
      </p:sp>
    </p:spTree>
    <p:extLst>
      <p:ext uri="{BB962C8B-B14F-4D97-AF65-F5344CB8AC3E}">
        <p14:creationId xmlns:p14="http://schemas.microsoft.com/office/powerpoint/2010/main" val="1461287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pPr eaLnBrk="1" hangingPunct="1"/>
            <a:r>
              <a:rPr lang="en-US" dirty="0"/>
              <a:t>W600 Quick Programming Guide: Communications</a:t>
            </a:r>
          </a:p>
        </p:txBody>
      </p:sp>
    </p:spTree>
    <p:extLst>
      <p:ext uri="{BB962C8B-B14F-4D97-AF65-F5344CB8AC3E}">
        <p14:creationId xmlns:p14="http://schemas.microsoft.com/office/powerpoint/2010/main" val="1210168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1875943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1075292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xfrm>
            <a:off x="1119188" y="663575"/>
            <a:ext cx="4621212" cy="3467100"/>
          </a:xfrm>
          <a:solidFill>
            <a:srgbClr val="FFFFFF"/>
          </a:solidFill>
          <a:ln/>
        </p:spPr>
      </p:sp>
      <p:sp>
        <p:nvSpPr>
          <p:cNvPr id="129027" name="Rectangle 3"/>
          <p:cNvSpPr>
            <a:spLocks noGrp="1" noChangeArrowheads="1"/>
          </p:cNvSpPr>
          <p:nvPr>
            <p:ph type="body" idx="1"/>
          </p:nvPr>
        </p:nvSpPr>
        <p:spPr>
          <a:xfrm>
            <a:off x="894522" y="4350394"/>
            <a:ext cx="5068957" cy="4130360"/>
          </a:xfrm>
          <a:solidFill>
            <a:srgbClr val="FFFFFF"/>
          </a:solidFill>
          <a:ln>
            <a:solidFill>
              <a:srgbClr val="000000"/>
            </a:solidFill>
            <a:miter lim="800000"/>
            <a:headEnd/>
            <a:tailEnd/>
          </a:ln>
        </p:spPr>
        <p:txBody>
          <a:bodyPr lIns="89715" tIns="44857" rIns="89715" bIns="44857"/>
          <a:lstStyle/>
          <a:p>
            <a:pPr eaLnBrk="1" hangingPunct="1"/>
            <a:endParaRPr lang="en-US" altLang="en-US"/>
          </a:p>
        </p:txBody>
      </p:sp>
    </p:spTree>
    <p:extLst>
      <p:ext uri="{BB962C8B-B14F-4D97-AF65-F5344CB8AC3E}">
        <p14:creationId xmlns:p14="http://schemas.microsoft.com/office/powerpoint/2010/main" val="55944542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33" y="-84287"/>
            <a:ext cx="9146333" cy="5298467"/>
          </a:xfrm>
          <a:prstGeom prst="rect">
            <a:avLst/>
          </a:prstGeom>
        </p:spPr>
      </p:pic>
      <p:sp>
        <p:nvSpPr>
          <p:cNvPr id="5" name="Rectangle 4"/>
          <p:cNvSpPr/>
          <p:nvPr userDrawn="1"/>
        </p:nvSpPr>
        <p:spPr>
          <a:xfrm>
            <a:off x="0" y="5153692"/>
            <a:ext cx="9144000" cy="170430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prstClr val="white"/>
              </a:solidFill>
            </a:endParaRPr>
          </a:p>
        </p:txBody>
      </p:sp>
      <p:sp>
        <p:nvSpPr>
          <p:cNvPr id="2" name="Title 1"/>
          <p:cNvSpPr>
            <a:spLocks noGrp="1"/>
          </p:cNvSpPr>
          <p:nvPr>
            <p:ph type="ctrTitle" hasCustomPrompt="1"/>
          </p:nvPr>
        </p:nvSpPr>
        <p:spPr>
          <a:xfrm>
            <a:off x="2978587" y="1712768"/>
            <a:ext cx="6019800" cy="1066800"/>
          </a:xfrm>
        </p:spPr>
        <p:txBody>
          <a:bodyPr>
            <a:normAutofit/>
          </a:bodyPr>
          <a:lstStyle>
            <a:lvl1pPr algn="l">
              <a:defRPr sz="2700" b="1">
                <a:solidFill>
                  <a:schemeClr val="bg1"/>
                </a:solidFill>
                <a:latin typeface="+mj-lt"/>
                <a:cs typeface="Arial" pitchFamily="34" charset="0"/>
              </a:defRPr>
            </a:lvl1pPr>
          </a:lstStyle>
          <a:p>
            <a:r>
              <a:rPr lang="en-US" dirty="0"/>
              <a:t>MASTER TITLE</a:t>
            </a:r>
          </a:p>
        </p:txBody>
      </p:sp>
      <p:sp>
        <p:nvSpPr>
          <p:cNvPr id="3" name="Subtitle 2"/>
          <p:cNvSpPr>
            <a:spLocks noGrp="1"/>
          </p:cNvSpPr>
          <p:nvPr>
            <p:ph type="subTitle" idx="1" hasCustomPrompt="1"/>
          </p:nvPr>
        </p:nvSpPr>
        <p:spPr>
          <a:xfrm>
            <a:off x="2978587" y="2799792"/>
            <a:ext cx="5867400" cy="762000"/>
          </a:xfrm>
        </p:spPr>
        <p:txBody>
          <a:bodyPr>
            <a:normAutofit/>
          </a:bodyPr>
          <a:lstStyle>
            <a:lvl1pPr marL="0" indent="0" algn="l">
              <a:buNone/>
              <a:defRPr sz="1800">
                <a:solidFill>
                  <a:schemeClr val="bg1"/>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Master Subtitle</a:t>
            </a:r>
          </a:p>
        </p:txBody>
      </p:sp>
      <p:pic>
        <p:nvPicPr>
          <p:cNvPr id="12" name="Picture 11" descr="A close up of a sign&#10;&#10;Description automatically generated">
            <a:extLst>
              <a:ext uri="{FF2B5EF4-FFF2-40B4-BE49-F238E27FC236}">
                <a16:creationId xmlns:a16="http://schemas.microsoft.com/office/drawing/2014/main" id="{77CA20E7-0DCB-400C-BE7F-B9566F2C3D8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61126" y="5731445"/>
            <a:ext cx="1240685" cy="543332"/>
          </a:xfrm>
          <a:prstGeom prst="rect">
            <a:avLst/>
          </a:prstGeom>
        </p:spPr>
      </p:pic>
      <p:pic>
        <p:nvPicPr>
          <p:cNvPr id="15" name="Picture 14" descr="A close up of a sign&#10;&#10;Description automatically generated">
            <a:extLst>
              <a:ext uri="{FF2B5EF4-FFF2-40B4-BE49-F238E27FC236}">
                <a16:creationId xmlns:a16="http://schemas.microsoft.com/office/drawing/2014/main" id="{7140FB49-17A0-4F1D-8425-A6DCCF26A72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94880" y="5795916"/>
            <a:ext cx="1485900" cy="605325"/>
          </a:xfrm>
          <a:prstGeom prst="rect">
            <a:avLst/>
          </a:prstGeom>
        </p:spPr>
      </p:pic>
      <p:pic>
        <p:nvPicPr>
          <p:cNvPr id="19" name="Picture 18" descr="A close up of a sign&#10;&#10;Description automatically generated">
            <a:extLst>
              <a:ext uri="{FF2B5EF4-FFF2-40B4-BE49-F238E27FC236}">
                <a16:creationId xmlns:a16="http://schemas.microsoft.com/office/drawing/2014/main" id="{B492BCAB-9CB1-43A4-9DE6-64E7BF1BAAC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988487" y="5799587"/>
            <a:ext cx="1514831" cy="475190"/>
          </a:xfrm>
          <a:prstGeom prst="rect">
            <a:avLst/>
          </a:prstGeom>
        </p:spPr>
      </p:pic>
      <p:pic>
        <p:nvPicPr>
          <p:cNvPr id="25" name="Picture 24">
            <a:extLst>
              <a:ext uri="{FF2B5EF4-FFF2-40B4-BE49-F238E27FC236}">
                <a16:creationId xmlns:a16="http://schemas.microsoft.com/office/drawing/2014/main" id="{CA5B0F0F-F71F-41C6-BC57-0F750647CC5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31200" y="5486399"/>
            <a:ext cx="2483334" cy="1023795"/>
          </a:xfrm>
          <a:prstGeom prst="rect">
            <a:avLst/>
          </a:prstGeom>
        </p:spPr>
      </p:pic>
      <p:pic>
        <p:nvPicPr>
          <p:cNvPr id="31" name="Picture 30">
            <a:extLst>
              <a:ext uri="{FF2B5EF4-FFF2-40B4-BE49-F238E27FC236}">
                <a16:creationId xmlns:a16="http://schemas.microsoft.com/office/drawing/2014/main" id="{6E6E327B-8414-4D75-9A6C-26A5223B1CE5}"/>
              </a:ext>
            </a:extLst>
          </p:cNvPr>
          <p:cNvPicPr>
            <a:picLocks noChangeAspect="1"/>
          </p:cNvPicPr>
          <p:nvPr userDrawn="1"/>
        </p:nvPicPr>
        <p:blipFill rotWithShape="1">
          <a:blip r:embed="rId7">
            <a:alphaModFix amt="54000"/>
            <a:extLst>
              <a:ext uri="{28A0092B-C50C-407E-A947-70E740481C1C}">
                <a14:useLocalDpi xmlns:a14="http://schemas.microsoft.com/office/drawing/2010/main" val="0"/>
              </a:ext>
            </a:extLst>
          </a:blip>
          <a:srcRect l="25741"/>
          <a:stretch/>
        </p:blipFill>
        <p:spPr>
          <a:xfrm>
            <a:off x="-2333" y="990599"/>
            <a:ext cx="2892845" cy="4149087"/>
          </a:xfrm>
          <a:prstGeom prst="rect">
            <a:avLst/>
          </a:prstGeom>
          <a:effectLst>
            <a:outerShdw sx="1000" sy="1000" algn="ctr" rotWithShape="0">
              <a:srgbClr val="000000"/>
            </a:outerShdw>
          </a:effectLst>
        </p:spPr>
      </p:pic>
      <p:pic>
        <p:nvPicPr>
          <p:cNvPr id="6" name="Picture 5" descr="Text&#10;&#10;Description automatically generated">
            <a:extLst>
              <a:ext uri="{FF2B5EF4-FFF2-40B4-BE49-F238E27FC236}">
                <a16:creationId xmlns:a16="http://schemas.microsoft.com/office/drawing/2014/main" id="{2668A584-B149-CF40-A1C5-24A7729EB3A2}"/>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651669" y="5737231"/>
            <a:ext cx="1367918" cy="599902"/>
          </a:xfrm>
          <a:prstGeom prst="rect">
            <a:avLst/>
          </a:prstGeom>
        </p:spPr>
      </p:pic>
    </p:spTree>
    <p:extLst>
      <p:ext uri="{BB962C8B-B14F-4D97-AF65-F5344CB8AC3E}">
        <p14:creationId xmlns:p14="http://schemas.microsoft.com/office/powerpoint/2010/main" val="4209686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76CC0E8B-19E0-4018-AA22-32EDF8A5A0C8}"/>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8494"/>
          <a:stretch/>
        </p:blipFill>
        <p:spPr>
          <a:xfrm>
            <a:off x="-6243" y="1"/>
            <a:ext cx="9150242" cy="835761"/>
          </a:xfrm>
          <a:prstGeom prst="rect">
            <a:avLst/>
          </a:prstGeom>
          <a:effectLst>
            <a:outerShdw blurRad="50800" dist="50800" dir="5400000" sx="1000" sy="1000" algn="ctr" rotWithShape="0">
              <a:srgbClr val="000000"/>
            </a:outerShdw>
          </a:effectLst>
        </p:spPr>
      </p:pic>
      <p:sp>
        <p:nvSpPr>
          <p:cNvPr id="11" name="Content Placeholder 2"/>
          <p:cNvSpPr>
            <a:spLocks noGrp="1"/>
          </p:cNvSpPr>
          <p:nvPr>
            <p:ph idx="1"/>
          </p:nvPr>
        </p:nvSpPr>
        <p:spPr>
          <a:xfrm>
            <a:off x="457200" y="1143000"/>
            <a:ext cx="8229600" cy="4485354"/>
          </a:xfrm>
        </p:spPr>
        <p:txBody>
          <a:bodyPr/>
          <a:lstStyle>
            <a:lvl1pPr>
              <a:buClr>
                <a:srgbClr val="0070C0"/>
              </a:buClr>
              <a:defRPr sz="1500" b="1">
                <a:solidFill>
                  <a:srgbClr val="002060"/>
                </a:solidFill>
                <a:latin typeface="Arial" pitchFamily="34" charset="0"/>
                <a:cs typeface="Arial" pitchFamily="34" charset="0"/>
              </a:defRPr>
            </a:lvl1pPr>
            <a:lvl2pPr>
              <a:defRPr sz="1200" b="1">
                <a:solidFill>
                  <a:srgbClr val="0070C0"/>
                </a:solidFill>
                <a:latin typeface="Arial" pitchFamily="34" charset="0"/>
                <a:cs typeface="Arial" pitchFamily="34" charset="0"/>
              </a:defRPr>
            </a:lvl2pPr>
            <a:lvl3pPr marL="857250" indent="-171450">
              <a:buClr>
                <a:srgbClr val="C00000"/>
              </a:buClr>
              <a:buFont typeface="Wingdings" panose="05000000000000000000" pitchFamily="2" charset="2"/>
              <a:buChar char="q"/>
              <a:defRPr sz="975" b="1">
                <a:solidFill>
                  <a:srgbClr val="002060"/>
                </a:solidFill>
                <a:latin typeface="Arial" pitchFamily="34" charset="0"/>
                <a:cs typeface="Arial" pitchFamily="34" charset="0"/>
              </a:defRPr>
            </a:lvl3pPr>
            <a:lvl4pPr marL="1200150" indent="-171450">
              <a:buFont typeface="Arial" panose="020B0604020202020204" pitchFamily="34" charset="0"/>
              <a:buChar char="•"/>
              <a:defRPr sz="900" b="1" i="1">
                <a:solidFill>
                  <a:srgbClr val="C00000"/>
                </a:solidFill>
                <a:latin typeface="Arial" pitchFamily="34" charset="0"/>
                <a:cs typeface="Arial" pitchFamily="34" charset="0"/>
              </a:defRPr>
            </a:lvl4pPr>
            <a:lvl5pPr marL="1543050" indent="-171450">
              <a:buClr>
                <a:srgbClr val="00B050"/>
              </a:buClr>
              <a:buFont typeface="Wingdings" panose="05000000000000000000" pitchFamily="2" charset="2"/>
              <a:buChar char="Ø"/>
              <a:defRPr sz="900" b="1">
                <a:solidFill>
                  <a:srgbClr val="002060"/>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title"/>
          </p:nvPr>
        </p:nvSpPr>
        <p:spPr>
          <a:xfrm>
            <a:off x="457200" y="152400"/>
            <a:ext cx="8229600" cy="563562"/>
          </a:xfrm>
        </p:spPr>
        <p:txBody>
          <a:bodyPr>
            <a:noAutofit/>
          </a:bodyPr>
          <a:lstStyle>
            <a:lvl1pPr algn="l">
              <a:defRPr sz="2100" b="1">
                <a:solidFill>
                  <a:schemeClr val="bg1"/>
                </a:solidFill>
                <a:latin typeface="Arial" pitchFamily="34" charset="0"/>
                <a:cs typeface="Arial" pitchFamily="34" charset="0"/>
              </a:defRPr>
            </a:lvl1pPr>
          </a:lstStyle>
          <a:p>
            <a:r>
              <a:rPr lang="en-US" dirty="0"/>
              <a:t>Click to edit Master title style</a:t>
            </a:r>
          </a:p>
        </p:txBody>
      </p:sp>
      <p:sp>
        <p:nvSpPr>
          <p:cNvPr id="20" name="Rectangle 19">
            <a:extLst>
              <a:ext uri="{FF2B5EF4-FFF2-40B4-BE49-F238E27FC236}">
                <a16:creationId xmlns:a16="http://schemas.microsoft.com/office/drawing/2014/main" id="{54A0A9CC-02CB-415E-8001-078A0607F6A1}"/>
              </a:ext>
            </a:extLst>
          </p:cNvPr>
          <p:cNvSpPr/>
          <p:nvPr userDrawn="1"/>
        </p:nvSpPr>
        <p:spPr>
          <a:xfrm>
            <a:off x="8107" y="6302786"/>
            <a:ext cx="9137757" cy="548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solidFill>
                <a:prstClr val="white"/>
              </a:solidFill>
            </a:endParaRPr>
          </a:p>
        </p:txBody>
      </p:sp>
      <p:pic>
        <p:nvPicPr>
          <p:cNvPr id="13" name="Picture 12" descr="A close up of a sign&#10;&#10;Description automatically generated">
            <a:extLst>
              <a:ext uri="{FF2B5EF4-FFF2-40B4-BE49-F238E27FC236}">
                <a16:creationId xmlns:a16="http://schemas.microsoft.com/office/drawing/2014/main" id="{0CA10BC9-3855-44B6-97BC-5D51CD5AD11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77475" y="6446542"/>
            <a:ext cx="822960" cy="335258"/>
          </a:xfrm>
          <a:prstGeom prst="rect">
            <a:avLst/>
          </a:prstGeom>
        </p:spPr>
      </p:pic>
      <p:pic>
        <p:nvPicPr>
          <p:cNvPr id="14" name="Picture 13" descr="A close up of a sign&#10;&#10;Description automatically generated">
            <a:extLst>
              <a:ext uri="{FF2B5EF4-FFF2-40B4-BE49-F238E27FC236}">
                <a16:creationId xmlns:a16="http://schemas.microsoft.com/office/drawing/2014/main" id="{81AF2E6B-28EB-414E-9532-6FB557812E2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985165" y="6452280"/>
            <a:ext cx="822960" cy="312894"/>
          </a:xfrm>
          <a:prstGeom prst="rect">
            <a:avLst/>
          </a:prstGeom>
        </p:spPr>
      </p:pic>
      <p:pic>
        <p:nvPicPr>
          <p:cNvPr id="15" name="Picture 14" descr="A close up of a sign&#10;&#10;Description automatically generated">
            <a:extLst>
              <a:ext uri="{FF2B5EF4-FFF2-40B4-BE49-F238E27FC236}">
                <a16:creationId xmlns:a16="http://schemas.microsoft.com/office/drawing/2014/main" id="{43227AD2-52F2-430B-A4E2-72434F7E1A3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097979" y="6389333"/>
            <a:ext cx="754380" cy="393850"/>
          </a:xfrm>
          <a:prstGeom prst="rect">
            <a:avLst/>
          </a:prstGeom>
        </p:spPr>
      </p:pic>
      <p:pic>
        <p:nvPicPr>
          <p:cNvPr id="16" name="Picture 15" descr="A close up of a logo&#10;&#10;Description automatically generated">
            <a:extLst>
              <a:ext uri="{FF2B5EF4-FFF2-40B4-BE49-F238E27FC236}">
                <a16:creationId xmlns:a16="http://schemas.microsoft.com/office/drawing/2014/main" id="{595317FA-8063-4966-9A25-287CE1C1C1F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933636" y="6365690"/>
            <a:ext cx="754380" cy="442432"/>
          </a:xfrm>
          <a:prstGeom prst="rect">
            <a:avLst/>
          </a:prstGeom>
        </p:spPr>
      </p:pic>
      <p:pic>
        <p:nvPicPr>
          <p:cNvPr id="17" name="Picture 16">
            <a:extLst>
              <a:ext uri="{FF2B5EF4-FFF2-40B4-BE49-F238E27FC236}">
                <a16:creationId xmlns:a16="http://schemas.microsoft.com/office/drawing/2014/main" id="{D5BB5C92-AEF6-44DA-8EE5-5E00112A866B}"/>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55984" y="6340408"/>
            <a:ext cx="857250" cy="441392"/>
          </a:xfrm>
          <a:prstGeom prst="rect">
            <a:avLst/>
          </a:prstGeom>
          <a:effectLst>
            <a:glow>
              <a:schemeClr val="accent1">
                <a:alpha val="40000"/>
              </a:schemeClr>
            </a:glow>
            <a:reflection stA="73000" endPos="0" dir="5400000" sy="-100000" algn="bl" rotWithShape="0"/>
            <a:softEdge rad="0"/>
          </a:effectLst>
        </p:spPr>
      </p:pic>
    </p:spTree>
    <p:extLst>
      <p:ext uri="{BB962C8B-B14F-4D97-AF65-F5344CB8AC3E}">
        <p14:creationId xmlns:p14="http://schemas.microsoft.com/office/powerpoint/2010/main" val="1080485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phic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6509350-61C8-485C-B42F-E2080A4EDE27}"/>
              </a:ext>
            </a:extLst>
          </p:cNvPr>
          <p:cNvSpPr/>
          <p:nvPr userDrawn="1"/>
        </p:nvSpPr>
        <p:spPr>
          <a:xfrm>
            <a:off x="8107" y="6302786"/>
            <a:ext cx="9137757" cy="548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solidFill>
                <a:prstClr val="white"/>
              </a:solidFill>
            </a:endParaRPr>
          </a:p>
        </p:txBody>
      </p:sp>
      <p:pic>
        <p:nvPicPr>
          <p:cNvPr id="4" name="Picture 3">
            <a:extLst>
              <a:ext uri="{FF2B5EF4-FFF2-40B4-BE49-F238E27FC236}">
                <a16:creationId xmlns:a16="http://schemas.microsoft.com/office/drawing/2014/main" id="{68C8B797-795B-467F-8ED0-803E6B38CB74}"/>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8494"/>
          <a:stretch/>
        </p:blipFill>
        <p:spPr>
          <a:xfrm>
            <a:off x="-6243" y="1"/>
            <a:ext cx="9150242" cy="835761"/>
          </a:xfrm>
          <a:prstGeom prst="rect">
            <a:avLst/>
          </a:prstGeom>
          <a:effectLst>
            <a:outerShdw blurRad="50800" dist="50800" dir="5400000" sx="1000" sy="1000" algn="ctr" rotWithShape="0">
              <a:srgbClr val="000000"/>
            </a:outerShdw>
          </a:effectLst>
        </p:spPr>
      </p:pic>
      <p:sp>
        <p:nvSpPr>
          <p:cNvPr id="5" name="Title 1">
            <a:extLst>
              <a:ext uri="{FF2B5EF4-FFF2-40B4-BE49-F238E27FC236}">
                <a16:creationId xmlns:a16="http://schemas.microsoft.com/office/drawing/2014/main" id="{4D09A907-0FC9-4544-8367-8063095E22C9}"/>
              </a:ext>
            </a:extLst>
          </p:cNvPr>
          <p:cNvSpPr>
            <a:spLocks noGrp="1"/>
          </p:cNvSpPr>
          <p:nvPr>
            <p:ph type="title"/>
          </p:nvPr>
        </p:nvSpPr>
        <p:spPr>
          <a:xfrm>
            <a:off x="457200" y="152400"/>
            <a:ext cx="8229600" cy="563562"/>
          </a:xfrm>
        </p:spPr>
        <p:txBody>
          <a:bodyPr>
            <a:noAutofit/>
          </a:bodyPr>
          <a:lstStyle>
            <a:lvl1pPr algn="l">
              <a:defRPr sz="2100" b="1">
                <a:solidFill>
                  <a:schemeClr val="bg1"/>
                </a:solidFill>
                <a:latin typeface="Arial" pitchFamily="34" charset="0"/>
                <a:cs typeface="Arial" pitchFamily="34" charset="0"/>
              </a:defRPr>
            </a:lvl1pPr>
          </a:lstStyle>
          <a:p>
            <a:r>
              <a:rPr lang="en-US" dirty="0"/>
              <a:t>Click to edit Master title style</a:t>
            </a:r>
          </a:p>
        </p:txBody>
      </p:sp>
      <p:pic>
        <p:nvPicPr>
          <p:cNvPr id="6" name="Picture 5" descr="A close up of a sign&#10;&#10;Description automatically generated">
            <a:extLst>
              <a:ext uri="{FF2B5EF4-FFF2-40B4-BE49-F238E27FC236}">
                <a16:creationId xmlns:a16="http://schemas.microsoft.com/office/drawing/2014/main" id="{CF613D4E-5532-4839-9C55-244740186AE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77475" y="6446542"/>
            <a:ext cx="822960" cy="335258"/>
          </a:xfrm>
          <a:prstGeom prst="rect">
            <a:avLst/>
          </a:prstGeom>
        </p:spPr>
      </p:pic>
      <p:pic>
        <p:nvPicPr>
          <p:cNvPr id="7" name="Picture 6" descr="A close up of a sign&#10;&#10;Description automatically generated">
            <a:extLst>
              <a:ext uri="{FF2B5EF4-FFF2-40B4-BE49-F238E27FC236}">
                <a16:creationId xmlns:a16="http://schemas.microsoft.com/office/drawing/2014/main" id="{B7039AAC-F9DA-4F79-B9C0-09CF5049607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985165" y="6452280"/>
            <a:ext cx="822960" cy="312894"/>
          </a:xfrm>
          <a:prstGeom prst="rect">
            <a:avLst/>
          </a:prstGeom>
        </p:spPr>
      </p:pic>
      <p:pic>
        <p:nvPicPr>
          <p:cNvPr id="8" name="Picture 7" descr="A close up of a sign&#10;&#10;Description automatically generated">
            <a:extLst>
              <a:ext uri="{FF2B5EF4-FFF2-40B4-BE49-F238E27FC236}">
                <a16:creationId xmlns:a16="http://schemas.microsoft.com/office/drawing/2014/main" id="{8CD69FBE-8074-425D-8375-0C1CD58076DF}"/>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097979" y="6389333"/>
            <a:ext cx="754380" cy="393850"/>
          </a:xfrm>
          <a:prstGeom prst="rect">
            <a:avLst/>
          </a:prstGeom>
        </p:spPr>
      </p:pic>
      <p:pic>
        <p:nvPicPr>
          <p:cNvPr id="9" name="Picture 8" descr="A close up of a logo&#10;&#10;Description automatically generated">
            <a:extLst>
              <a:ext uri="{FF2B5EF4-FFF2-40B4-BE49-F238E27FC236}">
                <a16:creationId xmlns:a16="http://schemas.microsoft.com/office/drawing/2014/main" id="{EBCFC45C-67ED-480D-A5F2-9A88234C85F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933636" y="6365690"/>
            <a:ext cx="754380" cy="442432"/>
          </a:xfrm>
          <a:prstGeom prst="rect">
            <a:avLst/>
          </a:prstGeom>
        </p:spPr>
      </p:pic>
      <p:pic>
        <p:nvPicPr>
          <p:cNvPr id="10" name="Picture 9">
            <a:extLst>
              <a:ext uri="{FF2B5EF4-FFF2-40B4-BE49-F238E27FC236}">
                <a16:creationId xmlns:a16="http://schemas.microsoft.com/office/drawing/2014/main" id="{8B96F521-129B-490D-98B8-EDBC7019F398}"/>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55984" y="6340408"/>
            <a:ext cx="857250" cy="441392"/>
          </a:xfrm>
          <a:prstGeom prst="rect">
            <a:avLst/>
          </a:prstGeom>
          <a:effectLst>
            <a:glow>
              <a:schemeClr val="accent1">
                <a:alpha val="40000"/>
              </a:schemeClr>
            </a:glow>
            <a:reflection stA="73000" endPos="0" dir="5400000" sy="-100000" algn="bl" rotWithShape="0"/>
            <a:softEdge rad="0"/>
          </a:effectLst>
        </p:spPr>
      </p:pic>
    </p:spTree>
    <p:extLst>
      <p:ext uri="{BB962C8B-B14F-4D97-AF65-F5344CB8AC3E}">
        <p14:creationId xmlns:p14="http://schemas.microsoft.com/office/powerpoint/2010/main" val="21040103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3079"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5"/>
          <p:cNvSpPr>
            <a:spLocks noGrp="1"/>
          </p:cNvSpPr>
          <p:nvPr>
            <p:ph type="sldNum" sz="quarter" idx="4"/>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900" smtClean="0">
                <a:solidFill>
                  <a:schemeClr val="tx1">
                    <a:tint val="75000"/>
                  </a:schemeClr>
                </a:solidFill>
                <a:latin typeface="+mn-lt"/>
              </a:defRPr>
            </a:lvl1pPr>
          </a:lstStyle>
          <a:p>
            <a:pPr>
              <a:defRPr/>
            </a:pPr>
            <a:fld id="{4F4A16DA-4F48-4BD6-A7A0-69750F8ADD0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687821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rtl="0" fontAlgn="base">
        <a:spcBef>
          <a:spcPct val="0"/>
        </a:spcBef>
        <a:spcAft>
          <a:spcPct val="0"/>
        </a:spcAft>
        <a:defRPr sz="3300" kern="1200">
          <a:solidFill>
            <a:schemeClr val="tx1"/>
          </a:solidFill>
          <a:latin typeface="+mj-lt"/>
          <a:ea typeface="+mj-ea"/>
          <a:cs typeface="+mj-cs"/>
        </a:defRPr>
      </a:lvl1pPr>
      <a:lvl2pPr algn="ctr" rtl="0" fontAlgn="base">
        <a:spcBef>
          <a:spcPct val="0"/>
        </a:spcBef>
        <a:spcAft>
          <a:spcPct val="0"/>
        </a:spcAft>
        <a:defRPr sz="3300">
          <a:solidFill>
            <a:schemeClr val="tx1"/>
          </a:solidFill>
          <a:latin typeface="Calibri" pitchFamily="34" charset="0"/>
        </a:defRPr>
      </a:lvl2pPr>
      <a:lvl3pPr algn="ctr" rtl="0" fontAlgn="base">
        <a:spcBef>
          <a:spcPct val="0"/>
        </a:spcBef>
        <a:spcAft>
          <a:spcPct val="0"/>
        </a:spcAft>
        <a:defRPr sz="3300">
          <a:solidFill>
            <a:schemeClr val="tx1"/>
          </a:solidFill>
          <a:latin typeface="Calibri" pitchFamily="34" charset="0"/>
        </a:defRPr>
      </a:lvl3pPr>
      <a:lvl4pPr algn="ctr" rtl="0" fontAlgn="base">
        <a:spcBef>
          <a:spcPct val="0"/>
        </a:spcBef>
        <a:spcAft>
          <a:spcPct val="0"/>
        </a:spcAft>
        <a:defRPr sz="3300">
          <a:solidFill>
            <a:schemeClr val="tx1"/>
          </a:solidFill>
          <a:latin typeface="Calibri" pitchFamily="34" charset="0"/>
        </a:defRPr>
      </a:lvl4pPr>
      <a:lvl5pPr algn="ctr" rtl="0" fontAlgn="base">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fontAlgn="base">
        <a:spcBef>
          <a:spcPct val="20000"/>
        </a:spcBef>
        <a:spcAft>
          <a:spcPct val="0"/>
        </a:spcAft>
        <a:buFont typeface="Arial" charset="0"/>
        <a:buChar char="•"/>
        <a:defRPr sz="1500" b="1" kern="1200">
          <a:solidFill>
            <a:schemeClr val="tx1"/>
          </a:solidFill>
          <a:latin typeface="+mn-lt"/>
          <a:ea typeface="+mn-ea"/>
          <a:cs typeface="+mn-cs"/>
        </a:defRPr>
      </a:lvl1pPr>
      <a:lvl2pPr marL="557213" indent="-214313" algn="l" rtl="0" fontAlgn="base">
        <a:spcBef>
          <a:spcPct val="20000"/>
        </a:spcBef>
        <a:spcAft>
          <a:spcPct val="0"/>
        </a:spcAft>
        <a:buFont typeface="Arial" charset="0"/>
        <a:buChar char="–"/>
        <a:defRPr sz="1200" b="1" kern="1200">
          <a:solidFill>
            <a:srgbClr val="0070C0"/>
          </a:solidFill>
          <a:latin typeface="+mn-lt"/>
          <a:ea typeface="+mn-ea"/>
          <a:cs typeface="+mn-cs"/>
        </a:defRPr>
      </a:lvl2pPr>
      <a:lvl3pPr marL="857250" indent="-171450" algn="l" rtl="0" fontAlgn="base">
        <a:spcBef>
          <a:spcPct val="20000"/>
        </a:spcBef>
        <a:spcAft>
          <a:spcPct val="0"/>
        </a:spcAft>
        <a:buClr>
          <a:srgbClr val="C00000"/>
        </a:buClr>
        <a:buFont typeface="Wingdings" panose="05000000000000000000" pitchFamily="2" charset="2"/>
        <a:buChar char="q"/>
        <a:defRPr sz="975" b="1" kern="1200">
          <a:solidFill>
            <a:schemeClr val="tx1"/>
          </a:solidFill>
          <a:latin typeface="+mn-lt"/>
          <a:ea typeface="+mn-ea"/>
          <a:cs typeface="+mn-cs"/>
        </a:defRPr>
      </a:lvl3pPr>
      <a:lvl4pPr marL="1200150" indent="-171450" algn="l" rtl="0" fontAlgn="base">
        <a:spcBef>
          <a:spcPct val="20000"/>
        </a:spcBef>
        <a:spcAft>
          <a:spcPct val="0"/>
        </a:spcAft>
        <a:buFont typeface="Arial" panose="020B0604020202020204" pitchFamily="34" charset="0"/>
        <a:buChar char="•"/>
        <a:defRPr sz="900" b="1" i="1" kern="1200">
          <a:solidFill>
            <a:srgbClr val="C00000"/>
          </a:solidFill>
          <a:latin typeface="+mn-lt"/>
          <a:ea typeface="+mn-ea"/>
          <a:cs typeface="+mn-cs"/>
        </a:defRPr>
      </a:lvl4pPr>
      <a:lvl5pPr marL="1543050" indent="-171450" algn="l" rtl="0" fontAlgn="base">
        <a:spcBef>
          <a:spcPct val="20000"/>
        </a:spcBef>
        <a:spcAft>
          <a:spcPct val="0"/>
        </a:spcAft>
        <a:buClr>
          <a:srgbClr val="00B050"/>
        </a:buClr>
        <a:buFont typeface="Wingdings" panose="05000000000000000000" pitchFamily="2" charset="2"/>
        <a:buChar char="Ø"/>
        <a:defRPr sz="900" b="1"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notesSlide" Target="../notesSlides/notesSlide7.xml"/><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9.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1981200" y="1712768"/>
            <a:ext cx="7017187" cy="1066800"/>
          </a:xfrm>
        </p:spPr>
        <p:txBody>
          <a:bodyPr>
            <a:normAutofit fontScale="90000"/>
          </a:bodyPr>
          <a:lstStyle/>
          <a:p>
            <a:r>
              <a:rPr lang="en-US" dirty="0">
                <a:latin typeface="Arial" charset="0"/>
                <a:cs typeface="Arial" charset="0"/>
              </a:rPr>
              <a:t>W900 Controller – Training Module</a:t>
            </a:r>
            <a:br>
              <a:rPr lang="en-US" dirty="0">
                <a:latin typeface="Arial" charset="0"/>
                <a:cs typeface="Arial" charset="0"/>
              </a:rPr>
            </a:br>
            <a:r>
              <a:rPr lang="en-US" dirty="0">
                <a:latin typeface="Arial" charset="0"/>
                <a:cs typeface="Arial" charset="0"/>
              </a:rPr>
              <a:t>Dual Pyxis Sensor – Disturbance Applications</a:t>
            </a:r>
          </a:p>
        </p:txBody>
      </p:sp>
      <p:sp>
        <p:nvSpPr>
          <p:cNvPr id="4099" name="Subtitle 2"/>
          <p:cNvSpPr>
            <a:spLocks noGrp="1"/>
          </p:cNvSpPr>
          <p:nvPr>
            <p:ph type="subTitle" idx="1"/>
          </p:nvPr>
        </p:nvSpPr>
        <p:spPr/>
        <p:txBody>
          <a:bodyPr/>
          <a:lstStyle/>
          <a:p>
            <a:r>
              <a:rPr lang="en-US" dirty="0">
                <a:latin typeface="Arial" charset="0"/>
                <a:cs typeface="Arial" charset="0"/>
              </a:rPr>
              <a:t> </a:t>
            </a:r>
          </a:p>
        </p:txBody>
      </p:sp>
    </p:spTree>
    <p:extLst>
      <p:ext uri="{BB962C8B-B14F-4D97-AF65-F5344CB8AC3E}">
        <p14:creationId xmlns:p14="http://schemas.microsoft.com/office/powerpoint/2010/main" val="5989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21C4639C-F0B1-4EB2-9B28-9BA5CB28F346}"/>
              </a:ext>
            </a:extLst>
          </p:cNvPr>
          <p:cNvPicPr>
            <a:picLocks noChangeAspect="1"/>
          </p:cNvPicPr>
          <p:nvPr/>
        </p:nvPicPr>
        <p:blipFill>
          <a:blip r:embed="rId2"/>
          <a:stretch>
            <a:fillRect/>
          </a:stretch>
        </p:blipFill>
        <p:spPr>
          <a:xfrm>
            <a:off x="2491918" y="921710"/>
            <a:ext cx="6778415" cy="5457825"/>
          </a:xfrm>
          <a:prstGeom prst="rect">
            <a:avLst/>
          </a:prstGeom>
        </p:spPr>
      </p:pic>
      <p:sp>
        <p:nvSpPr>
          <p:cNvPr id="3" name="Content Placeholder 2"/>
          <p:cNvSpPr>
            <a:spLocks noGrp="1"/>
          </p:cNvSpPr>
          <p:nvPr>
            <p:ph idx="1"/>
          </p:nvPr>
        </p:nvSpPr>
        <p:spPr/>
        <p:txBody>
          <a:bodyPr/>
          <a:lstStyle/>
          <a:p>
            <a:pPr marL="457200" lvl="1" indent="0">
              <a:buNone/>
            </a:pPr>
            <a:r>
              <a:rPr lang="en-US" dirty="0"/>
              <a:t> </a:t>
            </a:r>
          </a:p>
        </p:txBody>
      </p:sp>
      <p:sp>
        <p:nvSpPr>
          <p:cNvPr id="2" name="Title 1"/>
          <p:cNvSpPr>
            <a:spLocks noGrp="1"/>
          </p:cNvSpPr>
          <p:nvPr>
            <p:ph type="title"/>
          </p:nvPr>
        </p:nvSpPr>
        <p:spPr/>
        <p:txBody>
          <a:bodyPr/>
          <a:lstStyle/>
          <a:p>
            <a:r>
              <a:rPr lang="en-US" dirty="0"/>
              <a:t>Disturbance Virtual Input - On/Off Disturbance Mode</a:t>
            </a:r>
          </a:p>
        </p:txBody>
      </p:sp>
      <p:sp>
        <p:nvSpPr>
          <p:cNvPr id="7" name="TextBox 6">
            <a:extLst>
              <a:ext uri="{FF2B5EF4-FFF2-40B4-BE49-F238E27FC236}">
                <a16:creationId xmlns:a16="http://schemas.microsoft.com/office/drawing/2014/main" id="{993D98EF-966A-46C3-A99D-0D08820DFFE7}"/>
              </a:ext>
            </a:extLst>
          </p:cNvPr>
          <p:cNvSpPr txBox="1"/>
          <p:nvPr/>
        </p:nvSpPr>
        <p:spPr>
          <a:xfrm>
            <a:off x="59703" y="921710"/>
            <a:ext cx="2073897" cy="1200329"/>
          </a:xfrm>
          <a:prstGeom prst="rect">
            <a:avLst/>
          </a:prstGeom>
          <a:noFill/>
          <a:ln>
            <a:solidFill>
              <a:schemeClr val="tx1"/>
            </a:solidFill>
          </a:ln>
        </p:spPr>
        <p:txBody>
          <a:bodyPr wrap="square" rtlCol="0">
            <a:spAutoFit/>
          </a:bodyPr>
          <a:lstStyle/>
          <a:p>
            <a:r>
              <a:rPr lang="en-US" b="1" dirty="0"/>
              <a:t>Polymer </a:t>
            </a:r>
          </a:p>
          <a:p>
            <a:r>
              <a:rPr lang="en-US" b="1" dirty="0"/>
              <a:t>Disturbance </a:t>
            </a:r>
          </a:p>
          <a:p>
            <a:r>
              <a:rPr lang="en-US" b="1" dirty="0"/>
              <a:t>(V1) Virtual Input Menu</a:t>
            </a:r>
          </a:p>
        </p:txBody>
      </p:sp>
      <p:sp>
        <p:nvSpPr>
          <p:cNvPr id="6" name="Rectangle 5">
            <a:extLst>
              <a:ext uri="{FF2B5EF4-FFF2-40B4-BE49-F238E27FC236}">
                <a16:creationId xmlns:a16="http://schemas.microsoft.com/office/drawing/2014/main" id="{659DA57E-C01B-42F2-A75F-0868EAACEE3F}"/>
              </a:ext>
            </a:extLst>
          </p:cNvPr>
          <p:cNvSpPr/>
          <p:nvPr/>
        </p:nvSpPr>
        <p:spPr>
          <a:xfrm>
            <a:off x="7099856" y="1845040"/>
            <a:ext cx="1984441" cy="74576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EED32AA-E12A-4725-99C5-A48A727732AA}"/>
              </a:ext>
            </a:extLst>
          </p:cNvPr>
          <p:cNvSpPr/>
          <p:nvPr/>
        </p:nvSpPr>
        <p:spPr>
          <a:xfrm>
            <a:off x="2472866" y="5550265"/>
            <a:ext cx="4842334" cy="74576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781BF57F-2589-4CD1-87DC-6962B74244FD}"/>
              </a:ext>
            </a:extLst>
          </p:cNvPr>
          <p:cNvSpPr txBox="1"/>
          <p:nvPr/>
        </p:nvSpPr>
        <p:spPr>
          <a:xfrm>
            <a:off x="98882" y="2777315"/>
            <a:ext cx="2222370" cy="646331"/>
          </a:xfrm>
          <a:prstGeom prst="rect">
            <a:avLst/>
          </a:prstGeom>
          <a:noFill/>
          <a:ln>
            <a:solidFill>
              <a:schemeClr val="tx1"/>
            </a:solidFill>
          </a:ln>
        </p:spPr>
        <p:txBody>
          <a:bodyPr wrap="square" rtlCol="0">
            <a:spAutoFit/>
          </a:bodyPr>
          <a:lstStyle/>
          <a:p>
            <a:r>
              <a:rPr lang="en-US" dirty="0"/>
              <a:t>Disturbance Input= </a:t>
            </a:r>
            <a:r>
              <a:rPr lang="en-US" b="1" i="1" dirty="0"/>
              <a:t>Polymer (S21)</a:t>
            </a:r>
          </a:p>
        </p:txBody>
      </p:sp>
      <p:sp>
        <p:nvSpPr>
          <p:cNvPr id="10" name="TextBox 9">
            <a:extLst>
              <a:ext uri="{FF2B5EF4-FFF2-40B4-BE49-F238E27FC236}">
                <a16:creationId xmlns:a16="http://schemas.microsoft.com/office/drawing/2014/main" id="{146081DC-6ABE-4B43-B678-FB7265FCF488}"/>
              </a:ext>
            </a:extLst>
          </p:cNvPr>
          <p:cNvSpPr txBox="1"/>
          <p:nvPr/>
        </p:nvSpPr>
        <p:spPr>
          <a:xfrm>
            <a:off x="40014" y="4648200"/>
            <a:ext cx="2222370" cy="646331"/>
          </a:xfrm>
          <a:prstGeom prst="rect">
            <a:avLst/>
          </a:prstGeom>
          <a:noFill/>
          <a:ln>
            <a:solidFill>
              <a:schemeClr val="tx1"/>
            </a:solidFill>
          </a:ln>
        </p:spPr>
        <p:txBody>
          <a:bodyPr wrap="square" rtlCol="0">
            <a:spAutoFit/>
          </a:bodyPr>
          <a:lstStyle/>
          <a:p>
            <a:r>
              <a:rPr lang="en-US" dirty="0"/>
              <a:t>Type=</a:t>
            </a:r>
            <a:r>
              <a:rPr lang="en-US" b="1" i="1" dirty="0"/>
              <a:t>Disturbance Input</a:t>
            </a:r>
          </a:p>
        </p:txBody>
      </p:sp>
      <p:cxnSp>
        <p:nvCxnSpPr>
          <p:cNvPr id="11" name="Straight Arrow Connector 10">
            <a:extLst>
              <a:ext uri="{FF2B5EF4-FFF2-40B4-BE49-F238E27FC236}">
                <a16:creationId xmlns:a16="http://schemas.microsoft.com/office/drawing/2014/main" id="{BA76F301-EDE0-4B96-9461-002699F74BF2}"/>
              </a:ext>
            </a:extLst>
          </p:cNvPr>
          <p:cNvCxnSpPr>
            <a:cxnSpLocks/>
            <a:stCxn id="10" idx="3"/>
          </p:cNvCxnSpPr>
          <p:nvPr/>
        </p:nvCxnSpPr>
        <p:spPr>
          <a:xfrm>
            <a:off x="2262384" y="4971366"/>
            <a:ext cx="328416" cy="57889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EE72962-2552-44ED-852B-F4D11A02F63F}"/>
              </a:ext>
            </a:extLst>
          </p:cNvPr>
          <p:cNvCxnSpPr>
            <a:cxnSpLocks/>
          </p:cNvCxnSpPr>
          <p:nvPr/>
        </p:nvCxnSpPr>
        <p:spPr>
          <a:xfrm flipV="1">
            <a:off x="2313115" y="2122039"/>
            <a:ext cx="4763959" cy="75020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1910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AA70E10-4B43-4602-8D42-C5D0824DC618}"/>
              </a:ext>
            </a:extLst>
          </p:cNvPr>
          <p:cNvPicPr>
            <a:picLocks noChangeAspect="1"/>
          </p:cNvPicPr>
          <p:nvPr/>
        </p:nvPicPr>
        <p:blipFill>
          <a:blip r:embed="rId2"/>
          <a:stretch>
            <a:fillRect/>
          </a:stretch>
        </p:blipFill>
        <p:spPr>
          <a:xfrm>
            <a:off x="2259782" y="912470"/>
            <a:ext cx="6824515" cy="5494943"/>
          </a:xfrm>
          <a:prstGeom prst="rect">
            <a:avLst/>
          </a:prstGeom>
        </p:spPr>
      </p:pic>
      <p:sp>
        <p:nvSpPr>
          <p:cNvPr id="3" name="Content Placeholder 2"/>
          <p:cNvSpPr>
            <a:spLocks noGrp="1"/>
          </p:cNvSpPr>
          <p:nvPr>
            <p:ph idx="1"/>
          </p:nvPr>
        </p:nvSpPr>
        <p:spPr/>
        <p:txBody>
          <a:bodyPr/>
          <a:lstStyle/>
          <a:p>
            <a:pPr marL="457200" lvl="1" indent="0">
              <a:buNone/>
            </a:pPr>
            <a:r>
              <a:rPr lang="en-US" dirty="0"/>
              <a:t> </a:t>
            </a:r>
          </a:p>
        </p:txBody>
      </p:sp>
      <p:sp>
        <p:nvSpPr>
          <p:cNvPr id="2" name="Title 1"/>
          <p:cNvSpPr>
            <a:spLocks noGrp="1"/>
          </p:cNvSpPr>
          <p:nvPr>
            <p:ph type="title"/>
          </p:nvPr>
        </p:nvSpPr>
        <p:spPr/>
        <p:txBody>
          <a:bodyPr/>
          <a:lstStyle/>
          <a:p>
            <a:r>
              <a:rPr lang="en-US" dirty="0"/>
              <a:t>Disturbance Virtual Input - On/Off Disturbance Mode</a:t>
            </a:r>
          </a:p>
        </p:txBody>
      </p:sp>
      <p:sp>
        <p:nvSpPr>
          <p:cNvPr id="7" name="TextBox 6">
            <a:extLst>
              <a:ext uri="{FF2B5EF4-FFF2-40B4-BE49-F238E27FC236}">
                <a16:creationId xmlns:a16="http://schemas.microsoft.com/office/drawing/2014/main" id="{993D98EF-966A-46C3-A99D-0D08820DFFE7}"/>
              </a:ext>
            </a:extLst>
          </p:cNvPr>
          <p:cNvSpPr txBox="1"/>
          <p:nvPr/>
        </p:nvSpPr>
        <p:spPr>
          <a:xfrm>
            <a:off x="59703" y="921710"/>
            <a:ext cx="2073897" cy="923330"/>
          </a:xfrm>
          <a:prstGeom prst="rect">
            <a:avLst/>
          </a:prstGeom>
          <a:noFill/>
          <a:ln>
            <a:solidFill>
              <a:schemeClr val="tx1"/>
            </a:solidFill>
          </a:ln>
        </p:spPr>
        <p:txBody>
          <a:bodyPr wrap="square" rtlCol="0">
            <a:spAutoFit/>
          </a:bodyPr>
          <a:lstStyle/>
          <a:p>
            <a:r>
              <a:rPr lang="en-US" b="1" dirty="0"/>
              <a:t>Polymer </a:t>
            </a:r>
          </a:p>
          <a:p>
            <a:r>
              <a:rPr lang="en-US" b="1" dirty="0"/>
              <a:t>Disturbance </a:t>
            </a:r>
          </a:p>
          <a:p>
            <a:r>
              <a:rPr lang="en-US" b="1" dirty="0"/>
              <a:t>(V1) Virtual Input</a:t>
            </a:r>
          </a:p>
        </p:txBody>
      </p:sp>
      <p:sp>
        <p:nvSpPr>
          <p:cNvPr id="6" name="Rectangle 5">
            <a:extLst>
              <a:ext uri="{FF2B5EF4-FFF2-40B4-BE49-F238E27FC236}">
                <a16:creationId xmlns:a16="http://schemas.microsoft.com/office/drawing/2014/main" id="{659DA57E-C01B-42F2-A75F-0868EAACEE3F}"/>
              </a:ext>
            </a:extLst>
          </p:cNvPr>
          <p:cNvSpPr/>
          <p:nvPr/>
        </p:nvSpPr>
        <p:spPr>
          <a:xfrm>
            <a:off x="6938914" y="921710"/>
            <a:ext cx="2052686" cy="74576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781BF57F-2589-4CD1-87DC-6962B74244FD}"/>
              </a:ext>
            </a:extLst>
          </p:cNvPr>
          <p:cNvSpPr txBox="1"/>
          <p:nvPr/>
        </p:nvSpPr>
        <p:spPr>
          <a:xfrm>
            <a:off x="59703" y="2746746"/>
            <a:ext cx="9084298" cy="1200329"/>
          </a:xfrm>
          <a:prstGeom prst="rect">
            <a:avLst/>
          </a:prstGeom>
          <a:solidFill>
            <a:schemeClr val="bg1"/>
          </a:solidFill>
          <a:ln>
            <a:solidFill>
              <a:schemeClr val="tx1"/>
            </a:solidFill>
          </a:ln>
        </p:spPr>
        <p:txBody>
          <a:bodyPr wrap="square" rtlCol="0">
            <a:spAutoFit/>
          </a:bodyPr>
          <a:lstStyle/>
          <a:p>
            <a:r>
              <a:rPr lang="en-US" dirty="0"/>
              <a:t>These user defined programmed settings are used to calculate the Disturbance Value:</a:t>
            </a:r>
          </a:p>
          <a:p>
            <a:endParaRPr lang="en-US" dirty="0"/>
          </a:p>
          <a:p>
            <a:r>
              <a:rPr lang="en-US" dirty="0"/>
              <a:t>When S21=8ppm </a:t>
            </a:r>
            <a:r>
              <a:rPr lang="en-US" i="1" dirty="0"/>
              <a:t>(Min Disturbance)</a:t>
            </a:r>
            <a:r>
              <a:rPr lang="en-US" dirty="0"/>
              <a:t>, the multiplier applied to the PTSA setpoint=1.20</a:t>
            </a:r>
          </a:p>
          <a:p>
            <a:r>
              <a:rPr lang="en-US" dirty="0"/>
              <a:t>When S21=10ppm </a:t>
            </a:r>
            <a:r>
              <a:rPr lang="en-US" i="1" dirty="0"/>
              <a:t>(Max Disturbance)</a:t>
            </a:r>
            <a:r>
              <a:rPr lang="en-US" dirty="0"/>
              <a:t>, the multiplier applied to the PTSA setpoint=1.00</a:t>
            </a:r>
          </a:p>
        </p:txBody>
      </p:sp>
      <p:sp>
        <p:nvSpPr>
          <p:cNvPr id="10" name="Rectangle 9">
            <a:extLst>
              <a:ext uri="{FF2B5EF4-FFF2-40B4-BE49-F238E27FC236}">
                <a16:creationId xmlns:a16="http://schemas.microsoft.com/office/drawing/2014/main" id="{D8F99CD9-A9D7-4368-AAD3-F524CC486BDB}"/>
              </a:ext>
            </a:extLst>
          </p:cNvPr>
          <p:cNvSpPr/>
          <p:nvPr/>
        </p:nvSpPr>
        <p:spPr>
          <a:xfrm>
            <a:off x="2362200" y="1834228"/>
            <a:ext cx="2052686" cy="74576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06724ED-13C8-472D-8CC4-5953DE54CB5F}"/>
              </a:ext>
            </a:extLst>
          </p:cNvPr>
          <p:cNvSpPr/>
          <p:nvPr/>
        </p:nvSpPr>
        <p:spPr>
          <a:xfrm>
            <a:off x="4652914" y="912470"/>
            <a:ext cx="2052686" cy="74576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C78C983-4B61-44C0-BB33-74008CB47DFA}"/>
              </a:ext>
            </a:extLst>
          </p:cNvPr>
          <p:cNvSpPr/>
          <p:nvPr/>
        </p:nvSpPr>
        <p:spPr>
          <a:xfrm>
            <a:off x="2362200" y="921710"/>
            <a:ext cx="2052686" cy="74576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29F58C6-8DCE-4418-8AE1-A4B9B79E027D}"/>
              </a:ext>
            </a:extLst>
          </p:cNvPr>
          <p:cNvSpPr txBox="1"/>
          <p:nvPr/>
        </p:nvSpPr>
        <p:spPr>
          <a:xfrm>
            <a:off x="59702" y="3952599"/>
            <a:ext cx="8855697" cy="923330"/>
          </a:xfrm>
          <a:prstGeom prst="rect">
            <a:avLst/>
          </a:prstGeom>
          <a:solidFill>
            <a:schemeClr val="bg1"/>
          </a:solidFill>
          <a:ln>
            <a:solidFill>
              <a:schemeClr val="tx1"/>
            </a:solidFill>
          </a:ln>
        </p:spPr>
        <p:txBody>
          <a:bodyPr wrap="square" rtlCol="0">
            <a:spAutoFit/>
          </a:bodyPr>
          <a:lstStyle/>
          <a:p>
            <a:r>
              <a:rPr lang="en-US" dirty="0"/>
              <a:t>You don’t have to use the whole range of the input. You want to put in the lowest and highest polymer reading and how much you want to multiply the PTSA setpoint by at these extremes.</a:t>
            </a:r>
          </a:p>
        </p:txBody>
      </p:sp>
    </p:spTree>
    <p:extLst>
      <p:ext uri="{BB962C8B-B14F-4D97-AF65-F5344CB8AC3E}">
        <p14:creationId xmlns:p14="http://schemas.microsoft.com/office/powerpoint/2010/main" val="571831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4EB6A5-B736-4D6D-A38E-774E5FB86D99}"/>
              </a:ext>
            </a:extLst>
          </p:cNvPr>
          <p:cNvPicPr>
            <a:picLocks noChangeAspect="1"/>
          </p:cNvPicPr>
          <p:nvPr/>
        </p:nvPicPr>
        <p:blipFill>
          <a:blip r:embed="rId2"/>
          <a:stretch>
            <a:fillRect/>
          </a:stretch>
        </p:blipFill>
        <p:spPr>
          <a:xfrm>
            <a:off x="1303454" y="1881188"/>
            <a:ext cx="4591050" cy="1209675"/>
          </a:xfrm>
          <a:prstGeom prst="rect">
            <a:avLst/>
          </a:prstGeom>
        </p:spPr>
      </p:pic>
      <p:sp>
        <p:nvSpPr>
          <p:cNvPr id="3" name="Content Placeholder 2"/>
          <p:cNvSpPr>
            <a:spLocks noGrp="1"/>
          </p:cNvSpPr>
          <p:nvPr>
            <p:ph idx="1"/>
          </p:nvPr>
        </p:nvSpPr>
        <p:spPr/>
        <p:txBody>
          <a:bodyPr/>
          <a:lstStyle/>
          <a:p>
            <a:pPr marL="457200" lvl="1" indent="0">
              <a:buNone/>
            </a:pPr>
            <a:r>
              <a:rPr lang="en-US" dirty="0"/>
              <a:t> </a:t>
            </a:r>
          </a:p>
        </p:txBody>
      </p:sp>
      <p:sp>
        <p:nvSpPr>
          <p:cNvPr id="2" name="Title 1"/>
          <p:cNvSpPr>
            <a:spLocks noGrp="1"/>
          </p:cNvSpPr>
          <p:nvPr>
            <p:ph type="title"/>
          </p:nvPr>
        </p:nvSpPr>
        <p:spPr/>
        <p:txBody>
          <a:bodyPr/>
          <a:lstStyle/>
          <a:p>
            <a:r>
              <a:rPr lang="en-US" dirty="0"/>
              <a:t>Disturbance Virtual Input - On/Off Disturbance Mode</a:t>
            </a:r>
          </a:p>
        </p:txBody>
      </p:sp>
      <p:sp>
        <p:nvSpPr>
          <p:cNvPr id="11" name="TextBox 10">
            <a:extLst>
              <a:ext uri="{FF2B5EF4-FFF2-40B4-BE49-F238E27FC236}">
                <a16:creationId xmlns:a16="http://schemas.microsoft.com/office/drawing/2014/main" id="{5C821DE2-2DF0-4098-B35D-6BB69A04848A}"/>
              </a:ext>
            </a:extLst>
          </p:cNvPr>
          <p:cNvSpPr txBox="1"/>
          <p:nvPr/>
        </p:nvSpPr>
        <p:spPr>
          <a:xfrm>
            <a:off x="59703" y="921710"/>
            <a:ext cx="5121897" cy="369332"/>
          </a:xfrm>
          <a:prstGeom prst="rect">
            <a:avLst/>
          </a:prstGeom>
          <a:noFill/>
          <a:ln>
            <a:solidFill>
              <a:schemeClr val="tx1"/>
            </a:solidFill>
          </a:ln>
        </p:spPr>
        <p:txBody>
          <a:bodyPr wrap="square" rtlCol="0">
            <a:spAutoFit/>
          </a:bodyPr>
          <a:lstStyle/>
          <a:p>
            <a:r>
              <a:rPr lang="en-US" b="1" dirty="0"/>
              <a:t>Polymer Disturbance (V1) Virtual Input Menu</a:t>
            </a:r>
          </a:p>
        </p:txBody>
      </p:sp>
      <p:sp>
        <p:nvSpPr>
          <p:cNvPr id="12" name="TextBox 11">
            <a:extLst>
              <a:ext uri="{FF2B5EF4-FFF2-40B4-BE49-F238E27FC236}">
                <a16:creationId xmlns:a16="http://schemas.microsoft.com/office/drawing/2014/main" id="{BD6BF2F4-222F-4223-9ED2-5C64D11D0450}"/>
              </a:ext>
            </a:extLst>
          </p:cNvPr>
          <p:cNvSpPr txBox="1"/>
          <p:nvPr/>
        </p:nvSpPr>
        <p:spPr>
          <a:xfrm>
            <a:off x="29851" y="3829050"/>
            <a:ext cx="9084298" cy="1477328"/>
          </a:xfrm>
          <a:prstGeom prst="rect">
            <a:avLst/>
          </a:prstGeom>
          <a:solidFill>
            <a:schemeClr val="bg1"/>
          </a:solidFill>
          <a:ln>
            <a:solidFill>
              <a:schemeClr val="tx1"/>
            </a:solidFill>
          </a:ln>
        </p:spPr>
        <p:txBody>
          <a:bodyPr wrap="square" rtlCol="0">
            <a:spAutoFit/>
          </a:bodyPr>
          <a:lstStyle/>
          <a:p>
            <a:r>
              <a:rPr lang="en-US" dirty="0"/>
              <a:t>When S21=8ppm (</a:t>
            </a:r>
            <a:r>
              <a:rPr lang="en-US" i="1" dirty="0"/>
              <a:t>Min Disturbance</a:t>
            </a:r>
            <a:r>
              <a:rPr lang="en-US" dirty="0"/>
              <a:t>), the multiplier applied to the PTSA setpoint=1.20</a:t>
            </a:r>
          </a:p>
          <a:p>
            <a:r>
              <a:rPr lang="en-US" dirty="0"/>
              <a:t>When S21=10ppm (</a:t>
            </a:r>
            <a:r>
              <a:rPr lang="en-US" i="1" dirty="0"/>
              <a:t>Max Disturbance)</a:t>
            </a:r>
            <a:r>
              <a:rPr lang="en-US" dirty="0"/>
              <a:t>, the multiplier applied to the PTSA setpoint=1.00</a:t>
            </a:r>
          </a:p>
          <a:p>
            <a:endParaRPr lang="en-US" dirty="0"/>
          </a:p>
          <a:p>
            <a:r>
              <a:rPr lang="en-US" dirty="0"/>
              <a:t>Based on the above user defined settings for </a:t>
            </a:r>
            <a:r>
              <a:rPr lang="en-US" i="1" dirty="0"/>
              <a:t>Min and Max Disturbance</a:t>
            </a:r>
            <a:r>
              <a:rPr lang="en-US" dirty="0"/>
              <a:t>:</a:t>
            </a:r>
          </a:p>
          <a:p>
            <a:r>
              <a:rPr lang="en-US" dirty="0"/>
              <a:t>At a Polymer Input Value=9.03ppm, the calculated Disturbance Input Value=1.10</a:t>
            </a:r>
          </a:p>
        </p:txBody>
      </p:sp>
      <p:sp>
        <p:nvSpPr>
          <p:cNvPr id="8" name="Rectangle 7">
            <a:extLst>
              <a:ext uri="{FF2B5EF4-FFF2-40B4-BE49-F238E27FC236}">
                <a16:creationId xmlns:a16="http://schemas.microsoft.com/office/drawing/2014/main" id="{F10C5A13-4A57-4B55-A7AF-CB5381C1723F}"/>
              </a:ext>
            </a:extLst>
          </p:cNvPr>
          <p:cNvSpPr/>
          <p:nvPr/>
        </p:nvSpPr>
        <p:spPr>
          <a:xfrm>
            <a:off x="1317200" y="2209800"/>
            <a:ext cx="590015" cy="914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7BB4E8A-99F5-4A1A-B3AF-4B0AFE146BE6}"/>
              </a:ext>
            </a:extLst>
          </p:cNvPr>
          <p:cNvSpPr/>
          <p:nvPr/>
        </p:nvSpPr>
        <p:spPr>
          <a:xfrm>
            <a:off x="3676847" y="2154850"/>
            <a:ext cx="690001" cy="914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22B1534A-DFF2-499B-BF27-4D7AB7F0772D}"/>
              </a:ext>
            </a:extLst>
          </p:cNvPr>
          <p:cNvCxnSpPr>
            <a:cxnSpLocks/>
          </p:cNvCxnSpPr>
          <p:nvPr/>
        </p:nvCxnSpPr>
        <p:spPr>
          <a:xfrm flipH="1">
            <a:off x="1892447" y="2789460"/>
            <a:ext cx="17844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BD550E7-3ADE-4283-99E2-DDC147FDC50F}"/>
              </a:ext>
            </a:extLst>
          </p:cNvPr>
          <p:cNvSpPr txBox="1"/>
          <p:nvPr/>
        </p:nvSpPr>
        <p:spPr>
          <a:xfrm>
            <a:off x="3359319" y="1829780"/>
            <a:ext cx="2945211" cy="307777"/>
          </a:xfrm>
          <a:prstGeom prst="rect">
            <a:avLst/>
          </a:prstGeom>
          <a:solidFill>
            <a:schemeClr val="bg1"/>
          </a:solidFill>
        </p:spPr>
        <p:txBody>
          <a:bodyPr wrap="square" rtlCol="0">
            <a:spAutoFit/>
          </a:bodyPr>
          <a:lstStyle/>
          <a:p>
            <a:r>
              <a:rPr lang="en-US" sz="1400" dirty="0"/>
              <a:t>Current Polymer (S21) Input Value</a:t>
            </a:r>
          </a:p>
        </p:txBody>
      </p:sp>
      <p:sp>
        <p:nvSpPr>
          <p:cNvPr id="15" name="TextBox 14">
            <a:extLst>
              <a:ext uri="{FF2B5EF4-FFF2-40B4-BE49-F238E27FC236}">
                <a16:creationId xmlns:a16="http://schemas.microsoft.com/office/drawing/2014/main" id="{406D90E2-86CA-4C41-A26D-74C52F5D85EA}"/>
              </a:ext>
            </a:extLst>
          </p:cNvPr>
          <p:cNvSpPr txBox="1"/>
          <p:nvPr/>
        </p:nvSpPr>
        <p:spPr>
          <a:xfrm>
            <a:off x="152400" y="1829779"/>
            <a:ext cx="3097098" cy="307777"/>
          </a:xfrm>
          <a:prstGeom prst="rect">
            <a:avLst/>
          </a:prstGeom>
          <a:solidFill>
            <a:schemeClr val="bg1"/>
          </a:solidFill>
        </p:spPr>
        <p:txBody>
          <a:bodyPr wrap="square" rtlCol="0">
            <a:spAutoFit/>
          </a:bodyPr>
          <a:lstStyle/>
          <a:p>
            <a:r>
              <a:rPr lang="en-US" sz="1400" dirty="0"/>
              <a:t>Calculated Disturbance Input Value</a:t>
            </a:r>
          </a:p>
        </p:txBody>
      </p:sp>
    </p:spTree>
    <p:extLst>
      <p:ext uri="{BB962C8B-B14F-4D97-AF65-F5344CB8AC3E}">
        <p14:creationId xmlns:p14="http://schemas.microsoft.com/office/powerpoint/2010/main" val="2923618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B261920-8CD2-4944-B43C-CC3994234CE0}"/>
              </a:ext>
            </a:extLst>
          </p:cNvPr>
          <p:cNvPicPr>
            <a:picLocks noChangeAspect="1"/>
          </p:cNvPicPr>
          <p:nvPr/>
        </p:nvPicPr>
        <p:blipFill>
          <a:blip r:embed="rId2"/>
          <a:stretch>
            <a:fillRect/>
          </a:stretch>
        </p:blipFill>
        <p:spPr>
          <a:xfrm>
            <a:off x="2243824" y="848412"/>
            <a:ext cx="6886575" cy="5686425"/>
          </a:xfrm>
          <a:prstGeom prst="rect">
            <a:avLst/>
          </a:prstGeom>
        </p:spPr>
      </p:pic>
      <p:sp>
        <p:nvSpPr>
          <p:cNvPr id="3" name="Content Placeholder 2"/>
          <p:cNvSpPr>
            <a:spLocks noGrp="1"/>
          </p:cNvSpPr>
          <p:nvPr>
            <p:ph idx="1"/>
          </p:nvPr>
        </p:nvSpPr>
        <p:spPr/>
        <p:txBody>
          <a:bodyPr/>
          <a:lstStyle/>
          <a:p>
            <a:pPr marL="457200" lvl="1" indent="0">
              <a:buNone/>
            </a:pPr>
            <a:r>
              <a:rPr lang="en-US" dirty="0"/>
              <a:t> </a:t>
            </a:r>
          </a:p>
        </p:txBody>
      </p:sp>
      <p:sp>
        <p:nvSpPr>
          <p:cNvPr id="2" name="Title 1"/>
          <p:cNvSpPr>
            <a:spLocks noGrp="1"/>
          </p:cNvSpPr>
          <p:nvPr>
            <p:ph type="title"/>
          </p:nvPr>
        </p:nvSpPr>
        <p:spPr/>
        <p:txBody>
          <a:bodyPr/>
          <a:lstStyle/>
          <a:p>
            <a:r>
              <a:rPr lang="en-US" dirty="0"/>
              <a:t>Disturbance Virtual Input - On/Off Disturbance Mode</a:t>
            </a:r>
          </a:p>
        </p:txBody>
      </p:sp>
      <p:sp>
        <p:nvSpPr>
          <p:cNvPr id="20" name="TextBox 19">
            <a:extLst>
              <a:ext uri="{FF2B5EF4-FFF2-40B4-BE49-F238E27FC236}">
                <a16:creationId xmlns:a16="http://schemas.microsoft.com/office/drawing/2014/main" id="{F2242B70-BD12-4C78-9321-B30DD394C6BD}"/>
              </a:ext>
            </a:extLst>
          </p:cNvPr>
          <p:cNvSpPr txBox="1"/>
          <p:nvPr/>
        </p:nvSpPr>
        <p:spPr>
          <a:xfrm>
            <a:off x="1" y="926068"/>
            <a:ext cx="6477000" cy="923330"/>
          </a:xfrm>
          <a:prstGeom prst="rect">
            <a:avLst/>
          </a:prstGeom>
          <a:noFill/>
          <a:ln>
            <a:solidFill>
              <a:schemeClr val="tx1"/>
            </a:solidFill>
          </a:ln>
        </p:spPr>
        <p:txBody>
          <a:bodyPr wrap="square" rtlCol="0">
            <a:spAutoFit/>
          </a:bodyPr>
          <a:lstStyle/>
          <a:p>
            <a:r>
              <a:rPr lang="en-US" b="1" dirty="0"/>
              <a:t>Output Relay Menu</a:t>
            </a:r>
          </a:p>
          <a:p>
            <a:r>
              <a:rPr lang="en-US" b="1" dirty="0"/>
              <a:t>Programmed as </a:t>
            </a:r>
          </a:p>
          <a:p>
            <a:r>
              <a:rPr lang="en-US" b="1" i="1" dirty="0"/>
              <a:t>On/Off Disturbance</a:t>
            </a:r>
          </a:p>
        </p:txBody>
      </p:sp>
      <p:sp>
        <p:nvSpPr>
          <p:cNvPr id="21" name="Rectangle 20">
            <a:extLst>
              <a:ext uri="{FF2B5EF4-FFF2-40B4-BE49-F238E27FC236}">
                <a16:creationId xmlns:a16="http://schemas.microsoft.com/office/drawing/2014/main" id="{E5D3847A-3DD1-4274-B7B7-479A51CB2863}"/>
              </a:ext>
            </a:extLst>
          </p:cNvPr>
          <p:cNvSpPr/>
          <p:nvPr/>
        </p:nvSpPr>
        <p:spPr>
          <a:xfrm>
            <a:off x="4592425" y="838200"/>
            <a:ext cx="2189375" cy="838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a:extLst>
              <a:ext uri="{FF2B5EF4-FFF2-40B4-BE49-F238E27FC236}">
                <a16:creationId xmlns:a16="http://schemas.microsoft.com/office/drawing/2014/main" id="{445D0D40-85DE-4827-B998-561876E17315}"/>
              </a:ext>
            </a:extLst>
          </p:cNvPr>
          <p:cNvCxnSpPr>
            <a:cxnSpLocks/>
          </p:cNvCxnSpPr>
          <p:nvPr/>
        </p:nvCxnSpPr>
        <p:spPr>
          <a:xfrm>
            <a:off x="2209801" y="4343400"/>
            <a:ext cx="2358272" cy="36933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58CF88C7-F94F-4FF9-AFFE-E78C1DBE98AE}"/>
              </a:ext>
            </a:extLst>
          </p:cNvPr>
          <p:cNvSpPr/>
          <p:nvPr/>
        </p:nvSpPr>
        <p:spPr>
          <a:xfrm>
            <a:off x="2214902" y="5543550"/>
            <a:ext cx="1290297" cy="7334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44A527C-938A-4185-8272-1B895C28085F}"/>
              </a:ext>
            </a:extLst>
          </p:cNvPr>
          <p:cNvSpPr/>
          <p:nvPr/>
        </p:nvSpPr>
        <p:spPr>
          <a:xfrm>
            <a:off x="4575928" y="4600575"/>
            <a:ext cx="1139072" cy="7334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66AD0C2-1820-4FBB-809E-F1CCDF5B7E4C}"/>
              </a:ext>
            </a:extLst>
          </p:cNvPr>
          <p:cNvSpPr txBox="1"/>
          <p:nvPr/>
        </p:nvSpPr>
        <p:spPr>
          <a:xfrm>
            <a:off x="-12570" y="4062057"/>
            <a:ext cx="2222370" cy="369332"/>
          </a:xfrm>
          <a:prstGeom prst="rect">
            <a:avLst/>
          </a:prstGeom>
          <a:noFill/>
          <a:ln>
            <a:solidFill>
              <a:schemeClr val="tx1"/>
            </a:solidFill>
          </a:ln>
        </p:spPr>
        <p:txBody>
          <a:bodyPr wrap="square" rtlCol="0">
            <a:spAutoFit/>
          </a:bodyPr>
          <a:lstStyle/>
          <a:p>
            <a:r>
              <a:rPr lang="en-US" dirty="0"/>
              <a:t>Input= </a:t>
            </a:r>
            <a:r>
              <a:rPr lang="en-US" b="1" i="1" dirty="0"/>
              <a:t>PTSA (S21)</a:t>
            </a:r>
          </a:p>
        </p:txBody>
      </p:sp>
      <p:sp>
        <p:nvSpPr>
          <p:cNvPr id="28" name="TextBox 27">
            <a:extLst>
              <a:ext uri="{FF2B5EF4-FFF2-40B4-BE49-F238E27FC236}">
                <a16:creationId xmlns:a16="http://schemas.microsoft.com/office/drawing/2014/main" id="{5D5B77F8-2074-4243-8EE3-A382CF52568D}"/>
              </a:ext>
            </a:extLst>
          </p:cNvPr>
          <p:cNvSpPr txBox="1"/>
          <p:nvPr/>
        </p:nvSpPr>
        <p:spPr>
          <a:xfrm>
            <a:off x="-15712" y="5628354"/>
            <a:ext cx="2149312" cy="646331"/>
          </a:xfrm>
          <a:prstGeom prst="rect">
            <a:avLst/>
          </a:prstGeom>
          <a:noFill/>
          <a:ln>
            <a:solidFill>
              <a:schemeClr val="tx1"/>
            </a:solidFill>
          </a:ln>
        </p:spPr>
        <p:txBody>
          <a:bodyPr wrap="square" rtlCol="0">
            <a:spAutoFit/>
          </a:bodyPr>
          <a:lstStyle/>
          <a:p>
            <a:r>
              <a:rPr lang="en-US" dirty="0"/>
              <a:t>Disturbance Input=</a:t>
            </a:r>
          </a:p>
          <a:p>
            <a:r>
              <a:rPr lang="en-US" b="1" i="1" dirty="0"/>
              <a:t>Polymer </a:t>
            </a:r>
            <a:r>
              <a:rPr lang="en-US" b="1" i="1" dirty="0" err="1"/>
              <a:t>Dist</a:t>
            </a:r>
            <a:r>
              <a:rPr lang="en-US" b="1" i="1" dirty="0"/>
              <a:t> (V1)</a:t>
            </a:r>
          </a:p>
        </p:txBody>
      </p:sp>
      <p:sp>
        <p:nvSpPr>
          <p:cNvPr id="30" name="TextBox 29">
            <a:extLst>
              <a:ext uri="{FF2B5EF4-FFF2-40B4-BE49-F238E27FC236}">
                <a16:creationId xmlns:a16="http://schemas.microsoft.com/office/drawing/2014/main" id="{3A2BB9F3-2EE2-485F-960E-947EF4578CFA}"/>
              </a:ext>
            </a:extLst>
          </p:cNvPr>
          <p:cNvSpPr txBox="1"/>
          <p:nvPr/>
        </p:nvSpPr>
        <p:spPr>
          <a:xfrm>
            <a:off x="4568072" y="1769150"/>
            <a:ext cx="4499728" cy="1754326"/>
          </a:xfrm>
          <a:prstGeom prst="rect">
            <a:avLst/>
          </a:prstGeom>
          <a:solidFill>
            <a:schemeClr val="bg1"/>
          </a:solidFill>
          <a:ln>
            <a:solidFill>
              <a:schemeClr val="tx1"/>
            </a:solidFill>
          </a:ln>
        </p:spPr>
        <p:txBody>
          <a:bodyPr wrap="square" rtlCol="0">
            <a:spAutoFit/>
          </a:bodyPr>
          <a:lstStyle/>
          <a:p>
            <a:endParaRPr lang="en-US" dirty="0"/>
          </a:p>
          <a:p>
            <a:endParaRPr lang="en-US" dirty="0"/>
          </a:p>
          <a:p>
            <a:r>
              <a:rPr lang="en-US" dirty="0"/>
              <a:t>The current </a:t>
            </a:r>
            <a:r>
              <a:rPr lang="en-US" b="1" i="1" dirty="0"/>
              <a:t>Setpoint</a:t>
            </a:r>
            <a:r>
              <a:rPr lang="en-US" dirty="0"/>
              <a:t>=100ppb of PTSA   </a:t>
            </a:r>
          </a:p>
          <a:p>
            <a:endParaRPr lang="en-US" dirty="0"/>
          </a:p>
          <a:p>
            <a:endParaRPr lang="en-US" dirty="0"/>
          </a:p>
          <a:p>
            <a:endParaRPr lang="en-US" dirty="0"/>
          </a:p>
        </p:txBody>
      </p:sp>
      <p:cxnSp>
        <p:nvCxnSpPr>
          <p:cNvPr id="31" name="Straight Arrow Connector 30">
            <a:extLst>
              <a:ext uri="{FF2B5EF4-FFF2-40B4-BE49-F238E27FC236}">
                <a16:creationId xmlns:a16="http://schemas.microsoft.com/office/drawing/2014/main" id="{12F1B282-6C8E-446E-A32A-9476F01A18E7}"/>
              </a:ext>
            </a:extLst>
          </p:cNvPr>
          <p:cNvCxnSpPr>
            <a:cxnSpLocks/>
          </p:cNvCxnSpPr>
          <p:nvPr/>
        </p:nvCxnSpPr>
        <p:spPr>
          <a:xfrm flipH="1" flipV="1">
            <a:off x="6096000" y="1676400"/>
            <a:ext cx="270628" cy="663595"/>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43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8E01574-AFD0-465E-A5E5-1C93EB35A029}"/>
              </a:ext>
            </a:extLst>
          </p:cNvPr>
          <p:cNvPicPr>
            <a:picLocks noChangeAspect="1"/>
          </p:cNvPicPr>
          <p:nvPr/>
        </p:nvPicPr>
        <p:blipFill>
          <a:blip r:embed="rId2"/>
          <a:stretch>
            <a:fillRect/>
          </a:stretch>
        </p:blipFill>
        <p:spPr>
          <a:xfrm>
            <a:off x="685112" y="2187980"/>
            <a:ext cx="6886575" cy="3105150"/>
          </a:xfrm>
          <a:prstGeom prst="rect">
            <a:avLst/>
          </a:prstGeom>
        </p:spPr>
      </p:pic>
      <p:sp>
        <p:nvSpPr>
          <p:cNvPr id="3" name="Content Placeholder 2"/>
          <p:cNvSpPr>
            <a:spLocks noGrp="1"/>
          </p:cNvSpPr>
          <p:nvPr>
            <p:ph idx="1"/>
          </p:nvPr>
        </p:nvSpPr>
        <p:spPr/>
        <p:txBody>
          <a:bodyPr/>
          <a:lstStyle/>
          <a:p>
            <a:pPr marL="457200" lvl="1" indent="0">
              <a:buNone/>
            </a:pPr>
            <a:r>
              <a:rPr lang="en-US" dirty="0"/>
              <a:t> </a:t>
            </a:r>
          </a:p>
        </p:txBody>
      </p:sp>
      <p:sp>
        <p:nvSpPr>
          <p:cNvPr id="2" name="Title 1"/>
          <p:cNvSpPr>
            <a:spLocks noGrp="1"/>
          </p:cNvSpPr>
          <p:nvPr>
            <p:ph type="title"/>
          </p:nvPr>
        </p:nvSpPr>
        <p:spPr/>
        <p:txBody>
          <a:bodyPr/>
          <a:lstStyle/>
          <a:p>
            <a:r>
              <a:rPr lang="en-US" dirty="0"/>
              <a:t>Disturbance Virtual Input - On/Off Disturbance Mode</a:t>
            </a:r>
          </a:p>
        </p:txBody>
      </p:sp>
      <p:sp>
        <p:nvSpPr>
          <p:cNvPr id="17" name="TextBox 16">
            <a:extLst>
              <a:ext uri="{FF2B5EF4-FFF2-40B4-BE49-F238E27FC236}">
                <a16:creationId xmlns:a16="http://schemas.microsoft.com/office/drawing/2014/main" id="{80EBCFEE-EA9A-40D5-A5D4-EAC479CC41B1}"/>
              </a:ext>
            </a:extLst>
          </p:cNvPr>
          <p:cNvSpPr txBox="1"/>
          <p:nvPr/>
        </p:nvSpPr>
        <p:spPr>
          <a:xfrm>
            <a:off x="10998" y="1258669"/>
            <a:ext cx="9133002" cy="923330"/>
          </a:xfrm>
          <a:prstGeom prst="rect">
            <a:avLst/>
          </a:prstGeom>
          <a:noFill/>
        </p:spPr>
        <p:txBody>
          <a:bodyPr wrap="square" rtlCol="0">
            <a:spAutoFit/>
          </a:bodyPr>
          <a:lstStyle/>
          <a:p>
            <a:r>
              <a:rPr lang="en-US" dirty="0"/>
              <a:t>Disturbance Relay multiplies the original Setpoint times the Disturbance Input to get the Current Setpoint.  </a:t>
            </a:r>
          </a:p>
          <a:p>
            <a:r>
              <a:rPr lang="en-US" dirty="0"/>
              <a:t>So a Polymer Disturbance of 1.10 yields a new PTSA setpoint=109.7ppb</a:t>
            </a:r>
          </a:p>
        </p:txBody>
      </p:sp>
      <p:sp>
        <p:nvSpPr>
          <p:cNvPr id="19" name="TextBox 18">
            <a:extLst>
              <a:ext uri="{FF2B5EF4-FFF2-40B4-BE49-F238E27FC236}">
                <a16:creationId xmlns:a16="http://schemas.microsoft.com/office/drawing/2014/main" id="{D9248A8F-E498-4037-859C-02C230A71544}"/>
              </a:ext>
            </a:extLst>
          </p:cNvPr>
          <p:cNvSpPr txBox="1"/>
          <p:nvPr/>
        </p:nvSpPr>
        <p:spPr>
          <a:xfrm>
            <a:off x="181761" y="5446539"/>
            <a:ext cx="8984235" cy="646331"/>
          </a:xfrm>
          <a:prstGeom prst="rect">
            <a:avLst/>
          </a:prstGeom>
          <a:noFill/>
        </p:spPr>
        <p:txBody>
          <a:bodyPr wrap="square" rtlCol="0">
            <a:spAutoFit/>
          </a:bodyPr>
          <a:lstStyle/>
          <a:p>
            <a:r>
              <a:rPr lang="en-US" dirty="0"/>
              <a:t>Trim control on Polymer level is added to adjust the inhibitor feed rate to maintain a desired Polymer level.</a:t>
            </a:r>
          </a:p>
        </p:txBody>
      </p:sp>
      <p:sp>
        <p:nvSpPr>
          <p:cNvPr id="20" name="TextBox 19">
            <a:extLst>
              <a:ext uri="{FF2B5EF4-FFF2-40B4-BE49-F238E27FC236}">
                <a16:creationId xmlns:a16="http://schemas.microsoft.com/office/drawing/2014/main" id="{F2242B70-BD12-4C78-9321-B30DD394C6BD}"/>
              </a:ext>
            </a:extLst>
          </p:cNvPr>
          <p:cNvSpPr txBox="1"/>
          <p:nvPr/>
        </p:nvSpPr>
        <p:spPr>
          <a:xfrm>
            <a:off x="59703" y="926068"/>
            <a:ext cx="6417297" cy="369332"/>
          </a:xfrm>
          <a:prstGeom prst="rect">
            <a:avLst/>
          </a:prstGeom>
          <a:noFill/>
          <a:ln>
            <a:solidFill>
              <a:schemeClr val="tx1"/>
            </a:solidFill>
          </a:ln>
        </p:spPr>
        <p:txBody>
          <a:bodyPr wrap="square" rtlCol="0">
            <a:spAutoFit/>
          </a:bodyPr>
          <a:lstStyle/>
          <a:p>
            <a:r>
              <a:rPr lang="en-US" b="1" dirty="0"/>
              <a:t>Output Relay Menu – Programmed as On/Off Disturbance</a:t>
            </a:r>
          </a:p>
        </p:txBody>
      </p:sp>
      <p:sp>
        <p:nvSpPr>
          <p:cNvPr id="21" name="Rectangle 20">
            <a:extLst>
              <a:ext uri="{FF2B5EF4-FFF2-40B4-BE49-F238E27FC236}">
                <a16:creationId xmlns:a16="http://schemas.microsoft.com/office/drawing/2014/main" id="{66036373-FF78-4213-BA17-243BF39C1321}"/>
              </a:ext>
            </a:extLst>
          </p:cNvPr>
          <p:cNvSpPr/>
          <p:nvPr/>
        </p:nvSpPr>
        <p:spPr>
          <a:xfrm>
            <a:off x="5382312" y="4444814"/>
            <a:ext cx="2189375" cy="838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35812FC-1CBF-475F-B9DE-E8F28793E78E}"/>
              </a:ext>
            </a:extLst>
          </p:cNvPr>
          <p:cNvSpPr/>
          <p:nvPr/>
        </p:nvSpPr>
        <p:spPr>
          <a:xfrm>
            <a:off x="3062974" y="4433995"/>
            <a:ext cx="2189375" cy="838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5120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 </a:t>
            </a:r>
          </a:p>
        </p:txBody>
      </p:sp>
      <p:sp>
        <p:nvSpPr>
          <p:cNvPr id="68610" name="Rectangle 8"/>
          <p:cNvSpPr>
            <a:spLocks noGrp="1" noChangeArrowheads="1"/>
          </p:cNvSpPr>
          <p:nvPr>
            <p:ph type="title"/>
          </p:nvPr>
        </p:nvSpPr>
        <p:spPr/>
        <p:txBody>
          <a:bodyPr/>
          <a:lstStyle/>
          <a:p>
            <a:r>
              <a:rPr lang="en-US" altLang="en-US"/>
              <a:t>Open Discussions</a:t>
            </a:r>
            <a:br>
              <a:rPr lang="en-US" altLang="en-US"/>
            </a:br>
            <a:r>
              <a:rPr lang="en-US" altLang="en-US" sz="1400"/>
              <a:t>Questions and Answers</a:t>
            </a:r>
          </a:p>
        </p:txBody>
      </p:sp>
      <p:graphicFrame>
        <p:nvGraphicFramePr>
          <p:cNvPr id="68611" name="Object 9"/>
          <p:cNvGraphicFramePr>
            <a:graphicFrameLocks noChangeAspect="1"/>
          </p:cNvGraphicFramePr>
          <p:nvPr/>
        </p:nvGraphicFramePr>
        <p:xfrm>
          <a:off x="1260475" y="2328863"/>
          <a:ext cx="1362075" cy="2928937"/>
        </p:xfrm>
        <a:graphic>
          <a:graphicData uri="http://schemas.openxmlformats.org/presentationml/2006/ole">
            <mc:AlternateContent xmlns:mc="http://schemas.openxmlformats.org/markup-compatibility/2006">
              <mc:Choice xmlns:v="urn:schemas-microsoft-com:vml" Requires="v">
                <p:oleObj spid="_x0000_s1028" name="Clip" r:id="rId4" imgW="1857375" imgH="3995738" progId="MS_ClipArt_Gallery.5">
                  <p:embed/>
                </p:oleObj>
              </mc:Choice>
              <mc:Fallback>
                <p:oleObj name="Clip" r:id="rId4" imgW="1857375" imgH="3995738" progId="MS_ClipArt_Gallery.5">
                  <p:embed/>
                  <p:pic>
                    <p:nvPicPr>
                      <p:cNvPr id="68611" name="Object 9"/>
                      <p:cNvPicPr>
                        <a:picLocks noChangeAspect="1" noChangeArrowheads="1"/>
                      </p:cNvPicPr>
                      <p:nvPr/>
                    </p:nvPicPr>
                    <p:blipFill>
                      <a:blip r:embed="rId5">
                        <a:lum bright="70000" contrast="-70000"/>
                        <a:grayscl/>
                        <a:extLst>
                          <a:ext uri="{28A0092B-C50C-407E-A947-70E740481C1C}">
                            <a14:useLocalDpi xmlns:a14="http://schemas.microsoft.com/office/drawing/2010/main" val="0"/>
                          </a:ext>
                        </a:extLst>
                      </a:blip>
                      <a:srcRect/>
                      <a:stretch>
                        <a:fillRect/>
                      </a:stretch>
                    </p:blipFill>
                    <p:spPr bwMode="auto">
                      <a:xfrm>
                        <a:off x="1260475" y="2328863"/>
                        <a:ext cx="1362075" cy="2928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8612" name="Object 10"/>
          <p:cNvGraphicFramePr>
            <a:graphicFrameLocks noChangeAspect="1"/>
          </p:cNvGraphicFramePr>
          <p:nvPr/>
        </p:nvGraphicFramePr>
        <p:xfrm>
          <a:off x="6508750" y="2314575"/>
          <a:ext cx="1263650" cy="2943225"/>
        </p:xfrm>
        <a:graphic>
          <a:graphicData uri="http://schemas.openxmlformats.org/presentationml/2006/ole">
            <mc:AlternateContent xmlns:mc="http://schemas.openxmlformats.org/markup-compatibility/2006">
              <mc:Choice xmlns:v="urn:schemas-microsoft-com:vml" Requires="v">
                <p:oleObj spid="_x0000_s1029" name="Clip" r:id="rId6" imgW="1296063" imgH="3934305" progId="MS_ClipArt_Gallery.5">
                  <p:embed/>
                </p:oleObj>
              </mc:Choice>
              <mc:Fallback>
                <p:oleObj name="Clip" r:id="rId6" imgW="1296063" imgH="3934305" progId="MS_ClipArt_Gallery.5">
                  <p:embed/>
                  <p:pic>
                    <p:nvPicPr>
                      <p:cNvPr id="68612" name="Object 10"/>
                      <p:cNvPicPr>
                        <a:picLocks noChangeAspect="1" noChangeArrowheads="1"/>
                      </p:cNvPicPr>
                      <p:nvPr/>
                    </p:nvPicPr>
                    <p:blipFill>
                      <a:blip r:embed="rId7">
                        <a:lum bright="70000" contrast="-70000"/>
                        <a:grayscl/>
                        <a:extLst>
                          <a:ext uri="{28A0092B-C50C-407E-A947-70E740481C1C}">
                            <a14:useLocalDpi xmlns:a14="http://schemas.microsoft.com/office/drawing/2010/main" val="0"/>
                          </a:ext>
                        </a:extLst>
                      </a:blip>
                      <a:srcRect/>
                      <a:stretch>
                        <a:fillRect/>
                      </a:stretch>
                    </p:blipFill>
                    <p:spPr bwMode="auto">
                      <a:xfrm>
                        <a:off x="6508750" y="2314575"/>
                        <a:ext cx="1263650" cy="294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68613" name="Picture 11" descr="C:\Users\rrumelfanger\Desktop\walchem_an iwakiamericacompany_logo small.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1800" y="2438400"/>
            <a:ext cx="28956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4" name="Text Box 12"/>
          <p:cNvSpPr txBox="1">
            <a:spLocks noChangeArrowheads="1"/>
          </p:cNvSpPr>
          <p:nvPr/>
        </p:nvSpPr>
        <p:spPr bwMode="auto">
          <a:xfrm>
            <a:off x="3492500" y="3581400"/>
            <a:ext cx="17653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Char char="•"/>
              <a:defRPr sz="2000" b="1">
                <a:solidFill>
                  <a:srgbClr val="001236"/>
                </a:solidFill>
                <a:latin typeface="Arial" charset="0"/>
                <a:cs typeface="Arial" charset="0"/>
              </a:defRPr>
            </a:lvl1pPr>
            <a:lvl2pPr marL="742950" indent="-285750" eaLnBrk="0" hangingPunct="0">
              <a:spcBef>
                <a:spcPct val="20000"/>
              </a:spcBef>
              <a:buClr>
                <a:schemeClr val="tx1"/>
              </a:buClr>
              <a:buChar char="–"/>
              <a:defRPr sz="1600" b="1">
                <a:solidFill>
                  <a:schemeClr val="accent2"/>
                </a:solidFill>
                <a:latin typeface="Arial" charset="0"/>
                <a:cs typeface="Arial" charset="0"/>
              </a:defRPr>
            </a:lvl2pPr>
            <a:lvl3pPr marL="1143000" indent="-228600" eaLnBrk="0" hangingPunct="0">
              <a:spcBef>
                <a:spcPct val="20000"/>
              </a:spcBef>
              <a:buClr>
                <a:srgbClr val="CC0000"/>
              </a:buClr>
              <a:buSzPct val="75000"/>
              <a:buFont typeface="Wingdings" pitchFamily="2" charset="2"/>
              <a:buChar char="q"/>
              <a:defRPr sz="1300" b="1">
                <a:solidFill>
                  <a:srgbClr val="001236"/>
                </a:solidFill>
                <a:latin typeface="Arial" charset="0"/>
                <a:cs typeface="Arial" charset="0"/>
              </a:defRPr>
            </a:lvl3pPr>
            <a:lvl4pPr marL="1600200" indent="-228600" eaLnBrk="0" hangingPunct="0">
              <a:spcBef>
                <a:spcPct val="20000"/>
              </a:spcBef>
              <a:buClr>
                <a:schemeClr val="tx1"/>
              </a:buClr>
              <a:buChar char="•"/>
              <a:defRPr sz="1200" b="1" i="1">
                <a:solidFill>
                  <a:srgbClr val="CC0000"/>
                </a:solidFill>
                <a:latin typeface="Arial" charset="0"/>
                <a:cs typeface="Arial" charset="0"/>
              </a:defRPr>
            </a:lvl4pPr>
            <a:lvl5pPr marL="2057400" indent="-228600" eaLnBrk="0" hangingPunct="0">
              <a:spcBef>
                <a:spcPct val="20000"/>
              </a:spcBef>
              <a:buClr>
                <a:srgbClr val="33CC33"/>
              </a:buClr>
              <a:buSzPct val="75000"/>
              <a:buFont typeface="Wingdings" pitchFamily="2" charset="2"/>
              <a:buChar char="Ø"/>
              <a:defRPr sz="1200" b="1">
                <a:solidFill>
                  <a:srgbClr val="001236"/>
                </a:solidFill>
                <a:latin typeface="Arial" charset="0"/>
                <a:cs typeface="Arial" charset="0"/>
              </a:defRPr>
            </a:lvl5pPr>
            <a:lvl6pPr marL="2514600" indent="-228600" eaLnBrk="0" fontAlgn="base" hangingPunct="0">
              <a:spcBef>
                <a:spcPct val="20000"/>
              </a:spcBef>
              <a:spcAft>
                <a:spcPct val="0"/>
              </a:spcAft>
              <a:buClr>
                <a:srgbClr val="33CC33"/>
              </a:buClr>
              <a:buSzPct val="75000"/>
              <a:buFont typeface="Wingdings" pitchFamily="2" charset="2"/>
              <a:buChar char="Ø"/>
              <a:defRPr sz="1200" b="1">
                <a:solidFill>
                  <a:srgbClr val="001236"/>
                </a:solidFill>
                <a:latin typeface="Arial" charset="0"/>
                <a:cs typeface="Arial" charset="0"/>
              </a:defRPr>
            </a:lvl6pPr>
            <a:lvl7pPr marL="2971800" indent="-228600" eaLnBrk="0" fontAlgn="base" hangingPunct="0">
              <a:spcBef>
                <a:spcPct val="20000"/>
              </a:spcBef>
              <a:spcAft>
                <a:spcPct val="0"/>
              </a:spcAft>
              <a:buClr>
                <a:srgbClr val="33CC33"/>
              </a:buClr>
              <a:buSzPct val="75000"/>
              <a:buFont typeface="Wingdings" pitchFamily="2" charset="2"/>
              <a:buChar char="Ø"/>
              <a:defRPr sz="1200" b="1">
                <a:solidFill>
                  <a:srgbClr val="001236"/>
                </a:solidFill>
                <a:latin typeface="Arial" charset="0"/>
                <a:cs typeface="Arial" charset="0"/>
              </a:defRPr>
            </a:lvl7pPr>
            <a:lvl8pPr marL="3429000" indent="-228600" eaLnBrk="0" fontAlgn="base" hangingPunct="0">
              <a:spcBef>
                <a:spcPct val="20000"/>
              </a:spcBef>
              <a:spcAft>
                <a:spcPct val="0"/>
              </a:spcAft>
              <a:buClr>
                <a:srgbClr val="33CC33"/>
              </a:buClr>
              <a:buSzPct val="75000"/>
              <a:buFont typeface="Wingdings" pitchFamily="2" charset="2"/>
              <a:buChar char="Ø"/>
              <a:defRPr sz="1200" b="1">
                <a:solidFill>
                  <a:srgbClr val="001236"/>
                </a:solidFill>
                <a:latin typeface="Arial" charset="0"/>
                <a:cs typeface="Arial" charset="0"/>
              </a:defRPr>
            </a:lvl8pPr>
            <a:lvl9pPr marL="3886200" indent="-228600" eaLnBrk="0" fontAlgn="base" hangingPunct="0">
              <a:spcBef>
                <a:spcPct val="20000"/>
              </a:spcBef>
              <a:spcAft>
                <a:spcPct val="0"/>
              </a:spcAft>
              <a:buClr>
                <a:srgbClr val="33CC33"/>
              </a:buClr>
              <a:buSzPct val="75000"/>
              <a:buFont typeface="Wingdings" pitchFamily="2" charset="2"/>
              <a:buChar char="Ø"/>
              <a:defRPr sz="1200" b="1">
                <a:solidFill>
                  <a:srgbClr val="001236"/>
                </a:solidFill>
                <a:latin typeface="Arial" charset="0"/>
                <a:cs typeface="Arial" charset="0"/>
              </a:defRPr>
            </a:lvl9pPr>
          </a:lstStyle>
          <a:p>
            <a:pPr algn="ctr" eaLnBrk="1" fontAlgn="base" hangingPunct="1">
              <a:spcBef>
                <a:spcPct val="50000"/>
              </a:spcBef>
              <a:spcAft>
                <a:spcPct val="0"/>
              </a:spcAft>
              <a:buClrTx/>
              <a:buFontTx/>
              <a:buNone/>
            </a:pPr>
            <a:r>
              <a:rPr lang="en-US" altLang="en-US" i="1">
                <a:solidFill>
                  <a:srgbClr val="3333CC"/>
                </a:solidFill>
                <a:latin typeface="Times New Roman" pitchFamily="18" charset="0"/>
              </a:rPr>
              <a:t>THANK YOU</a:t>
            </a:r>
            <a:endParaRPr lang="en-US" altLang="en-US" sz="1600">
              <a:solidFill>
                <a:srgbClr val="3333CC"/>
              </a:solidFill>
              <a:latin typeface="Times New Roman" pitchFamily="18" charset="0"/>
            </a:endParaRPr>
          </a:p>
        </p:txBody>
      </p:sp>
    </p:spTree>
    <p:extLst>
      <p:ext uri="{BB962C8B-B14F-4D97-AF65-F5344CB8AC3E}">
        <p14:creationId xmlns:p14="http://schemas.microsoft.com/office/powerpoint/2010/main" val="273400512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a:latin typeface="Arial" charset="0"/>
                <a:cs typeface="Arial" charset="0"/>
              </a:rPr>
              <a:t>Dual Pyxis Sensor – Disturbance Applications</a:t>
            </a:r>
            <a:endParaRPr lang="en-US" dirty="0"/>
          </a:p>
        </p:txBody>
      </p:sp>
      <p:sp>
        <p:nvSpPr>
          <p:cNvPr id="3" name="Content Placeholder 2">
            <a:extLst>
              <a:ext uri="{FF2B5EF4-FFF2-40B4-BE49-F238E27FC236}">
                <a16:creationId xmlns:a16="http://schemas.microsoft.com/office/drawing/2014/main" id="{3A2A046F-6A2B-4BAB-8204-5FD0BF0970D8}"/>
              </a:ext>
            </a:extLst>
          </p:cNvPr>
          <p:cNvSpPr>
            <a:spLocks noGrp="1"/>
          </p:cNvSpPr>
          <p:nvPr>
            <p:ph idx="1"/>
          </p:nvPr>
        </p:nvSpPr>
        <p:spPr>
          <a:xfrm>
            <a:off x="454090" y="1219200"/>
            <a:ext cx="8229600" cy="4724400"/>
          </a:xfrm>
        </p:spPr>
        <p:txBody>
          <a:bodyPr/>
          <a:lstStyle/>
          <a:p>
            <a:r>
              <a:rPr lang="en-US" sz="2000" dirty="0"/>
              <a:t>This presentation will cover the following:</a:t>
            </a:r>
          </a:p>
          <a:p>
            <a:pPr marL="0" indent="0">
              <a:buNone/>
            </a:pPr>
            <a:endParaRPr lang="en-US" sz="2000" dirty="0"/>
          </a:p>
          <a:p>
            <a:pPr marL="0" indent="0">
              <a:buNone/>
            </a:pPr>
            <a:r>
              <a:rPr lang="en-US" sz="2000" dirty="0"/>
              <a:t>&gt; PTSA and Fluorescent Polymer Dual Inline Sensor Features</a:t>
            </a:r>
          </a:p>
          <a:p>
            <a:pPr marL="0" indent="0">
              <a:buNone/>
            </a:pPr>
            <a:endParaRPr lang="en-US" sz="2000" dirty="0"/>
          </a:p>
          <a:p>
            <a:pPr marL="0" indent="0">
              <a:buNone/>
            </a:pPr>
            <a:r>
              <a:rPr lang="en-US" sz="2000" dirty="0"/>
              <a:t>&gt; Use the Dual Sensor in W900 Disturbance algorithms</a:t>
            </a:r>
            <a:endParaRPr lang="en-US" sz="2000" b="1" dirty="0"/>
          </a:p>
          <a:p>
            <a:pPr lvl="1"/>
            <a:r>
              <a:rPr lang="en-US" sz="1700" b="1" dirty="0"/>
              <a:t>On/Off Disturbance Mode</a:t>
            </a:r>
          </a:p>
        </p:txBody>
      </p:sp>
    </p:spTree>
    <p:extLst>
      <p:ext uri="{BB962C8B-B14F-4D97-AF65-F5344CB8AC3E}">
        <p14:creationId xmlns:p14="http://schemas.microsoft.com/office/powerpoint/2010/main" val="3519737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a:latin typeface="Arial" charset="0"/>
                <a:cs typeface="Arial" charset="0"/>
              </a:rPr>
              <a:t>Dual Pyxis Sensor – Disturbance Applications</a:t>
            </a:r>
            <a:endParaRPr lang="en-US" dirty="0"/>
          </a:p>
        </p:txBody>
      </p:sp>
      <p:sp>
        <p:nvSpPr>
          <p:cNvPr id="3" name="Content Placeholder 2">
            <a:extLst>
              <a:ext uri="{FF2B5EF4-FFF2-40B4-BE49-F238E27FC236}">
                <a16:creationId xmlns:a16="http://schemas.microsoft.com/office/drawing/2014/main" id="{3A2A046F-6A2B-4BAB-8204-5FD0BF0970D8}"/>
              </a:ext>
            </a:extLst>
          </p:cNvPr>
          <p:cNvSpPr>
            <a:spLocks noGrp="1"/>
          </p:cNvSpPr>
          <p:nvPr>
            <p:ph idx="1"/>
          </p:nvPr>
        </p:nvSpPr>
        <p:spPr>
          <a:xfrm>
            <a:off x="152400" y="1219200"/>
            <a:ext cx="8531290" cy="4724400"/>
          </a:xfrm>
        </p:spPr>
        <p:txBody>
          <a:bodyPr/>
          <a:lstStyle/>
          <a:p>
            <a:r>
              <a:rPr lang="en-US" sz="2000" dirty="0"/>
              <a:t>PTSA and Fluorescent Polymer Dual Inline ST-588 Sensor Features</a:t>
            </a:r>
          </a:p>
          <a:p>
            <a:endParaRPr lang="en-US" sz="2000" dirty="0"/>
          </a:p>
          <a:p>
            <a:pPr lvl="1"/>
            <a:r>
              <a:rPr lang="en-US" sz="1800" dirty="0"/>
              <a:t>ST-588 inline sensor is designed for the direct measurement of both PTSA and “Fluorescent Polymer”</a:t>
            </a:r>
          </a:p>
          <a:p>
            <a:pPr lvl="1"/>
            <a:endParaRPr lang="en-US" sz="1800" dirty="0"/>
          </a:p>
          <a:p>
            <a:pPr lvl="1"/>
            <a:r>
              <a:rPr lang="en-US" sz="1800" dirty="0"/>
              <a:t>ST-588 sensor has proprietary algorithms to determine the concentrations of PTSA and active polymer residual simultaneously</a:t>
            </a:r>
          </a:p>
          <a:p>
            <a:pPr lvl="1"/>
            <a:endParaRPr lang="en-US" sz="1800" dirty="0"/>
          </a:p>
          <a:p>
            <a:pPr lvl="1"/>
            <a:r>
              <a:rPr lang="en-US" sz="1800" dirty="0"/>
              <a:t>ST-588 offers a combination of dual (2x) 4-20mA output signals, one for PTSA and one for Fluorescent Polymer.</a:t>
            </a:r>
          </a:p>
        </p:txBody>
      </p:sp>
    </p:spTree>
    <p:extLst>
      <p:ext uri="{BB962C8B-B14F-4D97-AF65-F5344CB8AC3E}">
        <p14:creationId xmlns:p14="http://schemas.microsoft.com/office/powerpoint/2010/main" val="1338299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a:latin typeface="Arial" charset="0"/>
                <a:cs typeface="Arial" charset="0"/>
              </a:rPr>
              <a:t>Dual Pyxis Sensor – Disturbance Applications</a:t>
            </a:r>
            <a:endParaRPr lang="en-US" dirty="0"/>
          </a:p>
        </p:txBody>
      </p:sp>
      <p:sp>
        <p:nvSpPr>
          <p:cNvPr id="3" name="Content Placeholder 2">
            <a:extLst>
              <a:ext uri="{FF2B5EF4-FFF2-40B4-BE49-F238E27FC236}">
                <a16:creationId xmlns:a16="http://schemas.microsoft.com/office/drawing/2014/main" id="{3A2A046F-6A2B-4BAB-8204-5FD0BF0970D8}"/>
              </a:ext>
            </a:extLst>
          </p:cNvPr>
          <p:cNvSpPr>
            <a:spLocks noGrp="1"/>
          </p:cNvSpPr>
          <p:nvPr>
            <p:ph idx="1"/>
          </p:nvPr>
        </p:nvSpPr>
        <p:spPr>
          <a:xfrm>
            <a:off x="454090" y="1219200"/>
            <a:ext cx="8229600" cy="4724400"/>
          </a:xfrm>
        </p:spPr>
        <p:txBody>
          <a:bodyPr/>
          <a:lstStyle/>
          <a:p>
            <a:r>
              <a:rPr lang="en-US" sz="2000" dirty="0"/>
              <a:t>Use the Dual Sensor in W900 Disturbance algorithms</a:t>
            </a:r>
          </a:p>
          <a:p>
            <a:r>
              <a:rPr lang="en-US" sz="2000" dirty="0"/>
              <a:t>We will look at these programming examples:</a:t>
            </a:r>
          </a:p>
          <a:p>
            <a:pPr lvl="1"/>
            <a:r>
              <a:rPr lang="en-US" sz="1700" dirty="0"/>
              <a:t>On/Off Disturbance Mode</a:t>
            </a:r>
          </a:p>
          <a:p>
            <a:pPr marL="342900" lvl="1" indent="0">
              <a:buNone/>
            </a:pPr>
            <a:endParaRPr lang="en-US" sz="1700" dirty="0"/>
          </a:p>
          <a:p>
            <a:r>
              <a:rPr lang="en-US" sz="2000" dirty="0"/>
              <a:t>How do we program the Dual sensor analog inputs into the W900 controller?</a:t>
            </a:r>
          </a:p>
          <a:p>
            <a:pPr lvl="1"/>
            <a:r>
              <a:rPr lang="en-US" sz="1700" dirty="0"/>
              <a:t>PTSA ppb is an analog input</a:t>
            </a:r>
          </a:p>
          <a:p>
            <a:pPr lvl="1"/>
            <a:r>
              <a:rPr lang="en-US" sz="1700" b="1" dirty="0"/>
              <a:t>Polymer </a:t>
            </a:r>
            <a:r>
              <a:rPr lang="en-US" sz="1700" dirty="0"/>
              <a:t>ppm</a:t>
            </a:r>
            <a:r>
              <a:rPr lang="en-US" sz="1700" b="1" dirty="0"/>
              <a:t> is an analog input</a:t>
            </a:r>
          </a:p>
          <a:p>
            <a:pPr lvl="1"/>
            <a:r>
              <a:rPr lang="en-US" sz="1700" dirty="0"/>
              <a:t>Polymer ppm is also a Virtual input, programmed as Disturbance</a:t>
            </a:r>
            <a:endParaRPr lang="en-US" sz="1700" b="1" dirty="0"/>
          </a:p>
          <a:p>
            <a:endParaRPr lang="en-US" sz="2000" dirty="0"/>
          </a:p>
          <a:p>
            <a:endParaRPr lang="en-US" sz="2000" b="1" dirty="0"/>
          </a:p>
          <a:p>
            <a:pPr marL="0" indent="0">
              <a:buNone/>
            </a:pPr>
            <a:endParaRPr lang="en-US" sz="2000" dirty="0"/>
          </a:p>
          <a:p>
            <a:endParaRPr lang="en-US" sz="2000" b="1" dirty="0"/>
          </a:p>
          <a:p>
            <a:pPr lvl="1"/>
            <a:endParaRPr lang="en-US" sz="1700" dirty="0"/>
          </a:p>
          <a:p>
            <a:pPr lvl="1"/>
            <a:endParaRPr lang="en-US" sz="1700" dirty="0"/>
          </a:p>
          <a:p>
            <a:pPr marL="342900" lvl="1" indent="0">
              <a:buNone/>
            </a:pPr>
            <a:endParaRPr lang="en-US" sz="1700" dirty="0"/>
          </a:p>
        </p:txBody>
      </p:sp>
    </p:spTree>
    <p:extLst>
      <p:ext uri="{BB962C8B-B14F-4D97-AF65-F5344CB8AC3E}">
        <p14:creationId xmlns:p14="http://schemas.microsoft.com/office/powerpoint/2010/main" val="3126554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2A046F-6A2B-4BAB-8204-5FD0BF0970D8}"/>
              </a:ext>
            </a:extLst>
          </p:cNvPr>
          <p:cNvSpPr>
            <a:spLocks noGrp="1"/>
          </p:cNvSpPr>
          <p:nvPr>
            <p:ph idx="1"/>
          </p:nvPr>
        </p:nvSpPr>
        <p:spPr>
          <a:xfrm>
            <a:off x="0" y="838200"/>
            <a:ext cx="8534400" cy="4485354"/>
          </a:xfrm>
        </p:spPr>
        <p:txBody>
          <a:bodyPr/>
          <a:lstStyle/>
          <a:p>
            <a:pPr marL="457200" lvl="1" indent="0">
              <a:buNone/>
            </a:pPr>
            <a:r>
              <a:rPr lang="en-US" sz="2000" b="1" i="1" dirty="0"/>
              <a:t>What is a Virtual Input?</a:t>
            </a:r>
          </a:p>
          <a:p>
            <a:pPr marL="457200" lvl="1" indent="0">
              <a:buNone/>
            </a:pPr>
            <a:endParaRPr lang="en-US" sz="2000" b="1" i="1" dirty="0"/>
          </a:p>
          <a:p>
            <a:r>
              <a:rPr lang="en-US" sz="1800" dirty="0"/>
              <a:t>Sensor Inputs – Example: Conductivity Sensor</a:t>
            </a:r>
          </a:p>
          <a:p>
            <a:r>
              <a:rPr lang="en-US" sz="1800" dirty="0"/>
              <a:t>Analog Inputs – Example: Ultrasonic Level Sensor</a:t>
            </a:r>
          </a:p>
          <a:p>
            <a:r>
              <a:rPr lang="en-US" sz="1800" dirty="0"/>
              <a:t>Digital Inputs – Example: Contacting Head Water Meter</a:t>
            </a:r>
          </a:p>
          <a:p>
            <a:r>
              <a:rPr lang="en-US" sz="1800" i="1" u="sng" dirty="0"/>
              <a:t>All of the above are physically wired into the controller.</a:t>
            </a:r>
          </a:p>
          <a:p>
            <a:pPr marL="0" indent="0">
              <a:buNone/>
            </a:pPr>
            <a:endParaRPr lang="en-US" sz="2000" dirty="0"/>
          </a:p>
          <a:p>
            <a:r>
              <a:rPr lang="en-US" sz="1800" dirty="0"/>
              <a:t>Virtual Inputs – No wires; they can be used to control in</a:t>
            </a:r>
          </a:p>
          <a:p>
            <a:pPr marL="0" indent="0">
              <a:buNone/>
            </a:pPr>
            <a:r>
              <a:rPr lang="en-US" sz="1800" dirty="0"/>
              <a:t>		  </a:t>
            </a:r>
            <a:r>
              <a:rPr lang="en-US" sz="1800"/>
              <a:t>the same manner </a:t>
            </a:r>
            <a:r>
              <a:rPr lang="en-US" sz="1800" dirty="0"/>
              <a:t>as the physical inputs</a:t>
            </a:r>
          </a:p>
        </p:txBody>
      </p:sp>
      <p:sp>
        <p:nvSpPr>
          <p:cNvPr id="5122" name="Rectangle 2"/>
          <p:cNvSpPr>
            <a:spLocks noGrp="1" noChangeArrowheads="1"/>
          </p:cNvSpPr>
          <p:nvPr>
            <p:ph type="title"/>
          </p:nvPr>
        </p:nvSpPr>
        <p:spPr/>
        <p:txBody>
          <a:bodyPr/>
          <a:lstStyle/>
          <a:p>
            <a:r>
              <a:rPr lang="en-US" dirty="0"/>
              <a:t>Virtual Inputs</a:t>
            </a:r>
          </a:p>
        </p:txBody>
      </p:sp>
      <p:pic>
        <p:nvPicPr>
          <p:cNvPr id="2" name="Picture 1">
            <a:extLst>
              <a:ext uri="{FF2B5EF4-FFF2-40B4-BE49-F238E27FC236}">
                <a16:creationId xmlns:a16="http://schemas.microsoft.com/office/drawing/2014/main" id="{E8E641E3-A023-4F66-A10E-E20F2C3E68F5}"/>
              </a:ext>
            </a:extLst>
          </p:cNvPr>
          <p:cNvPicPr>
            <a:picLocks noChangeAspect="1"/>
          </p:cNvPicPr>
          <p:nvPr/>
        </p:nvPicPr>
        <p:blipFill>
          <a:blip r:embed="rId3"/>
          <a:stretch>
            <a:fillRect/>
          </a:stretch>
        </p:blipFill>
        <p:spPr>
          <a:xfrm>
            <a:off x="6772275" y="730888"/>
            <a:ext cx="2371725" cy="5591175"/>
          </a:xfrm>
          <a:prstGeom prst="rect">
            <a:avLst/>
          </a:prstGeom>
        </p:spPr>
      </p:pic>
      <p:sp>
        <p:nvSpPr>
          <p:cNvPr id="5" name="Rectangle 4">
            <a:extLst>
              <a:ext uri="{FF2B5EF4-FFF2-40B4-BE49-F238E27FC236}">
                <a16:creationId xmlns:a16="http://schemas.microsoft.com/office/drawing/2014/main" id="{FA25200C-D947-49B2-A30A-2248D97C139A}"/>
              </a:ext>
            </a:extLst>
          </p:cNvPr>
          <p:cNvSpPr/>
          <p:nvPr/>
        </p:nvSpPr>
        <p:spPr>
          <a:xfrm>
            <a:off x="6772275" y="2895600"/>
            <a:ext cx="1219200" cy="42708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Curved Up 13">
            <a:extLst>
              <a:ext uri="{FF2B5EF4-FFF2-40B4-BE49-F238E27FC236}">
                <a16:creationId xmlns:a16="http://schemas.microsoft.com/office/drawing/2014/main" id="{469FB9C1-446D-4F9E-8A2D-1EC96838FFB6}"/>
              </a:ext>
            </a:extLst>
          </p:cNvPr>
          <p:cNvSpPr/>
          <p:nvPr/>
        </p:nvSpPr>
        <p:spPr>
          <a:xfrm rot="20803078">
            <a:off x="3626830" y="3639256"/>
            <a:ext cx="4000500" cy="1081729"/>
          </a:xfrm>
          <a:prstGeom prst="curvedUpArrow">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Rectangle 12">
            <a:extLst>
              <a:ext uri="{FF2B5EF4-FFF2-40B4-BE49-F238E27FC236}">
                <a16:creationId xmlns:a16="http://schemas.microsoft.com/office/drawing/2014/main" id="{848A0849-BFA9-4D8E-89A2-A1BBDD6974C8}"/>
              </a:ext>
            </a:extLst>
          </p:cNvPr>
          <p:cNvSpPr/>
          <p:nvPr/>
        </p:nvSpPr>
        <p:spPr>
          <a:xfrm>
            <a:off x="0" y="1534446"/>
            <a:ext cx="6629400" cy="25041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43E4DB64-3236-42BD-9949-90BAA47D6B6C}"/>
              </a:ext>
            </a:extLst>
          </p:cNvPr>
          <p:cNvSpPr txBox="1"/>
          <p:nvPr/>
        </p:nvSpPr>
        <p:spPr>
          <a:xfrm>
            <a:off x="76200" y="5166064"/>
            <a:ext cx="6553200" cy="646331"/>
          </a:xfrm>
          <a:prstGeom prst="rect">
            <a:avLst/>
          </a:prstGeom>
          <a:noFill/>
          <a:ln w="38100">
            <a:solidFill>
              <a:srgbClr val="FF0000"/>
            </a:solidFill>
          </a:ln>
        </p:spPr>
        <p:txBody>
          <a:bodyPr wrap="square" rtlCol="0">
            <a:spAutoFit/>
          </a:bodyPr>
          <a:lstStyle/>
          <a:p>
            <a:r>
              <a:rPr lang="en-US" b="1" dirty="0"/>
              <a:t>All of the above are found in the controller Inputs Menu</a:t>
            </a:r>
          </a:p>
          <a:p>
            <a:endParaRPr lang="en-US" dirty="0"/>
          </a:p>
        </p:txBody>
      </p:sp>
    </p:spTree>
    <p:extLst>
      <p:ext uri="{BB962C8B-B14F-4D97-AF65-F5344CB8AC3E}">
        <p14:creationId xmlns:p14="http://schemas.microsoft.com/office/powerpoint/2010/main" val="1143449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2A046F-6A2B-4BAB-8204-5FD0BF0970D8}"/>
              </a:ext>
            </a:extLst>
          </p:cNvPr>
          <p:cNvSpPr>
            <a:spLocks noGrp="1"/>
          </p:cNvSpPr>
          <p:nvPr>
            <p:ph idx="1"/>
          </p:nvPr>
        </p:nvSpPr>
        <p:spPr/>
        <p:txBody>
          <a:bodyPr/>
          <a:lstStyle/>
          <a:p>
            <a:pPr marL="457200" lvl="1" indent="0">
              <a:buNone/>
            </a:pPr>
            <a:r>
              <a:rPr lang="en-US" sz="2400" b="1" i="1" dirty="0"/>
              <a:t>What are the types of Virtual Inputs?</a:t>
            </a:r>
          </a:p>
          <a:p>
            <a:pPr marL="457200" lvl="1" indent="0">
              <a:buNone/>
            </a:pPr>
            <a:endParaRPr lang="en-US" sz="2400" b="1" i="1" dirty="0"/>
          </a:p>
          <a:p>
            <a:r>
              <a:rPr lang="en-US" sz="2400" dirty="0"/>
              <a:t>Calculation</a:t>
            </a:r>
          </a:p>
          <a:p>
            <a:pPr marL="0" indent="0">
              <a:buNone/>
            </a:pPr>
            <a:endParaRPr lang="en-US" sz="2400" dirty="0"/>
          </a:p>
          <a:p>
            <a:r>
              <a:rPr lang="en-US" sz="2400" dirty="0"/>
              <a:t>Redundant</a:t>
            </a:r>
          </a:p>
          <a:p>
            <a:pPr marL="0" indent="0">
              <a:buNone/>
            </a:pPr>
            <a:endParaRPr lang="en-US" sz="2400" dirty="0"/>
          </a:p>
          <a:p>
            <a:r>
              <a:rPr lang="en-US" sz="2400" dirty="0"/>
              <a:t>Raw Value</a:t>
            </a:r>
          </a:p>
          <a:p>
            <a:pPr marL="0" indent="0">
              <a:buNone/>
            </a:pPr>
            <a:endParaRPr lang="en-US" sz="2400" dirty="0"/>
          </a:p>
          <a:p>
            <a:r>
              <a:rPr lang="en-US" sz="2400" dirty="0"/>
              <a:t>Disturbance  -  this is the focus of this training</a:t>
            </a:r>
          </a:p>
        </p:txBody>
      </p:sp>
      <p:sp>
        <p:nvSpPr>
          <p:cNvPr id="5122" name="Rectangle 2"/>
          <p:cNvSpPr>
            <a:spLocks noGrp="1" noChangeArrowheads="1"/>
          </p:cNvSpPr>
          <p:nvPr>
            <p:ph type="title"/>
          </p:nvPr>
        </p:nvSpPr>
        <p:spPr/>
        <p:txBody>
          <a:bodyPr/>
          <a:lstStyle/>
          <a:p>
            <a:r>
              <a:rPr lang="en-US" dirty="0"/>
              <a:t>Virtual Inputs</a:t>
            </a:r>
          </a:p>
        </p:txBody>
      </p:sp>
      <p:sp>
        <p:nvSpPr>
          <p:cNvPr id="4" name="Rectangle 3">
            <a:extLst>
              <a:ext uri="{FF2B5EF4-FFF2-40B4-BE49-F238E27FC236}">
                <a16:creationId xmlns:a16="http://schemas.microsoft.com/office/drawing/2014/main" id="{643D89E1-7E99-4C6E-9E93-DECEEA438D45}"/>
              </a:ext>
            </a:extLst>
          </p:cNvPr>
          <p:cNvSpPr/>
          <p:nvPr/>
        </p:nvSpPr>
        <p:spPr>
          <a:xfrm>
            <a:off x="445416" y="4572000"/>
            <a:ext cx="2221584" cy="60960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37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067800" cy="4485354"/>
          </a:xfrm>
        </p:spPr>
        <p:txBody>
          <a:bodyPr/>
          <a:lstStyle/>
          <a:p>
            <a:r>
              <a:rPr lang="en-US" sz="3200" dirty="0"/>
              <a:t>Disturbance Virtual Input Type</a:t>
            </a:r>
          </a:p>
          <a:p>
            <a:r>
              <a:rPr lang="en-US" sz="2000" dirty="0"/>
              <a:t>The impact of the secondary input (Polymer ppm) can be more precisely managed by using a new </a:t>
            </a:r>
            <a:r>
              <a:rPr lang="en-US" sz="2000" i="1" dirty="0"/>
              <a:t>Disturbance</a:t>
            </a:r>
            <a:r>
              <a:rPr lang="en-US" sz="2000" dirty="0"/>
              <a:t> type of virtual input channel.  </a:t>
            </a:r>
          </a:p>
          <a:p>
            <a:endParaRPr lang="en-US" sz="2000" dirty="0"/>
          </a:p>
          <a:p>
            <a:r>
              <a:rPr lang="en-US" sz="2000" dirty="0"/>
              <a:t>Based on the disturbance input channel selection, process setpoint (PTSA ppb setpoint) and maximum process value, this virtual input generates a value that is used to multiply a primary control value.  </a:t>
            </a:r>
          </a:p>
          <a:p>
            <a:endParaRPr lang="en-US" sz="2000" dirty="0"/>
          </a:p>
          <a:p>
            <a:r>
              <a:rPr lang="en-US" sz="2000" dirty="0"/>
              <a:t>Input channel values equal to the setpoint result in an output of 1.0. Therefore, when the disturbance input matches its setpoint, there is no impact on the final control output.  In addition, the output value is restricted between low and high limits to allow more complete control over the impact of disturbance inputs.</a:t>
            </a:r>
          </a:p>
          <a:p>
            <a:pPr lvl="1"/>
            <a:endParaRPr lang="en-US" sz="2400" dirty="0"/>
          </a:p>
          <a:p>
            <a:endParaRPr lang="en-US" sz="2000" dirty="0"/>
          </a:p>
        </p:txBody>
      </p:sp>
      <p:sp>
        <p:nvSpPr>
          <p:cNvPr id="2" name="Title 1"/>
          <p:cNvSpPr>
            <a:spLocks noGrp="1"/>
          </p:cNvSpPr>
          <p:nvPr>
            <p:ph type="title"/>
          </p:nvPr>
        </p:nvSpPr>
        <p:spPr/>
        <p:txBody>
          <a:bodyPr/>
          <a:lstStyle/>
          <a:p>
            <a:r>
              <a:rPr lang="en-US" dirty="0"/>
              <a:t>Disturbance Virtual Input - W900</a:t>
            </a:r>
          </a:p>
        </p:txBody>
      </p:sp>
    </p:spTree>
    <p:extLst>
      <p:ext uri="{BB962C8B-B14F-4D97-AF65-F5344CB8AC3E}">
        <p14:creationId xmlns:p14="http://schemas.microsoft.com/office/powerpoint/2010/main" val="17062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067800" cy="4485354"/>
          </a:xfrm>
        </p:spPr>
        <p:txBody>
          <a:bodyPr/>
          <a:lstStyle/>
          <a:p>
            <a:r>
              <a:rPr lang="en-US" sz="3200" dirty="0"/>
              <a:t>Disturbance Virtual Input Type</a:t>
            </a:r>
          </a:p>
          <a:p>
            <a:r>
              <a:rPr lang="en-US" sz="2000" dirty="0"/>
              <a:t>Disturbance On/Off Control Mode (Discrete) </a:t>
            </a:r>
          </a:p>
          <a:p>
            <a:pPr lvl="1"/>
            <a:r>
              <a:rPr lang="en-US" sz="1700" dirty="0"/>
              <a:t>On/Off control mode is enhanced to add a disturbance input that is multiplied with the user-entered setpoint.</a:t>
            </a:r>
          </a:p>
          <a:p>
            <a:endParaRPr lang="en-US" sz="2000" dirty="0"/>
          </a:p>
          <a:p>
            <a:r>
              <a:rPr lang="en-US" sz="2000" dirty="0"/>
              <a:t>Inhibitor Control from PTSA Fluorometer Adjusted for Polymer Level </a:t>
            </a:r>
          </a:p>
          <a:p>
            <a:pPr lvl="1"/>
            <a:r>
              <a:rPr lang="en-US" sz="1700" dirty="0"/>
              <a:t>Inhibitor feed is commonly controlled based on primary feedback of the product level from a PTSA fluorometer.  Trim control on Polymer level (also feedback) is added to adjust the inhibitor feed rate to maintain a desired Polymer level.</a:t>
            </a:r>
          </a:p>
          <a:p>
            <a:pPr marL="342900" lvl="1" indent="0">
              <a:buNone/>
            </a:pPr>
            <a:endParaRPr lang="en-US" sz="1700" dirty="0"/>
          </a:p>
          <a:p>
            <a:r>
              <a:rPr lang="en-US" sz="2000" dirty="0"/>
              <a:t>The goal is control to 100 ppb of PTSA which should give 10 ppm of polymer in an unstressed system. So if the PTSA is being held at 100 ppb yet the polymer is too low, the PTSA setpoint is increased to feed more polymer into the system.</a:t>
            </a:r>
          </a:p>
        </p:txBody>
      </p:sp>
      <p:sp>
        <p:nvSpPr>
          <p:cNvPr id="2" name="Title 1"/>
          <p:cNvSpPr>
            <a:spLocks noGrp="1"/>
          </p:cNvSpPr>
          <p:nvPr>
            <p:ph type="title"/>
          </p:nvPr>
        </p:nvSpPr>
        <p:spPr/>
        <p:txBody>
          <a:bodyPr/>
          <a:lstStyle/>
          <a:p>
            <a:r>
              <a:rPr lang="en-US" dirty="0"/>
              <a:t>Disturbance Virtual Input - On/Off Disturbance Mode</a:t>
            </a:r>
          </a:p>
        </p:txBody>
      </p:sp>
    </p:spTree>
    <p:extLst>
      <p:ext uri="{BB962C8B-B14F-4D97-AF65-F5344CB8AC3E}">
        <p14:creationId xmlns:p14="http://schemas.microsoft.com/office/powerpoint/2010/main" val="1902010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2D77885-B4AC-48F2-9371-8A77DE867973}"/>
              </a:ext>
            </a:extLst>
          </p:cNvPr>
          <p:cNvPicPr>
            <a:picLocks noChangeAspect="1"/>
          </p:cNvPicPr>
          <p:nvPr/>
        </p:nvPicPr>
        <p:blipFill>
          <a:blip r:embed="rId2"/>
          <a:stretch>
            <a:fillRect/>
          </a:stretch>
        </p:blipFill>
        <p:spPr>
          <a:xfrm>
            <a:off x="1923855" y="2419350"/>
            <a:ext cx="6924675" cy="1390650"/>
          </a:xfrm>
          <a:prstGeom prst="rect">
            <a:avLst/>
          </a:prstGeom>
        </p:spPr>
      </p:pic>
      <p:sp>
        <p:nvSpPr>
          <p:cNvPr id="3" name="Content Placeholder 2"/>
          <p:cNvSpPr>
            <a:spLocks noGrp="1"/>
          </p:cNvSpPr>
          <p:nvPr>
            <p:ph idx="1"/>
          </p:nvPr>
        </p:nvSpPr>
        <p:spPr/>
        <p:txBody>
          <a:bodyPr/>
          <a:lstStyle/>
          <a:p>
            <a:pPr marL="457200" lvl="1" indent="0">
              <a:buNone/>
            </a:pPr>
            <a:r>
              <a:rPr lang="en-US" dirty="0"/>
              <a:t> </a:t>
            </a:r>
          </a:p>
        </p:txBody>
      </p:sp>
      <p:sp>
        <p:nvSpPr>
          <p:cNvPr id="2" name="Title 1"/>
          <p:cNvSpPr>
            <a:spLocks noGrp="1"/>
          </p:cNvSpPr>
          <p:nvPr>
            <p:ph type="title"/>
          </p:nvPr>
        </p:nvSpPr>
        <p:spPr/>
        <p:txBody>
          <a:bodyPr/>
          <a:lstStyle/>
          <a:p>
            <a:r>
              <a:rPr lang="en-US" dirty="0"/>
              <a:t>Disturbance Virtual Input - On/Off Disturbance Mode</a:t>
            </a:r>
          </a:p>
        </p:txBody>
      </p:sp>
      <p:sp>
        <p:nvSpPr>
          <p:cNvPr id="7" name="TextBox 6">
            <a:extLst>
              <a:ext uri="{FF2B5EF4-FFF2-40B4-BE49-F238E27FC236}">
                <a16:creationId xmlns:a16="http://schemas.microsoft.com/office/drawing/2014/main" id="{7DDD26B5-11E7-4A54-838D-2D20D9CD46CE}"/>
              </a:ext>
            </a:extLst>
          </p:cNvPr>
          <p:cNvSpPr txBox="1"/>
          <p:nvPr/>
        </p:nvSpPr>
        <p:spPr>
          <a:xfrm>
            <a:off x="43598" y="4286991"/>
            <a:ext cx="6781800" cy="923330"/>
          </a:xfrm>
          <a:prstGeom prst="rect">
            <a:avLst/>
          </a:prstGeom>
          <a:noFill/>
          <a:ln>
            <a:solidFill>
              <a:schemeClr val="tx1"/>
            </a:solidFill>
          </a:ln>
        </p:spPr>
        <p:txBody>
          <a:bodyPr wrap="square" rtlCol="0">
            <a:spAutoFit/>
          </a:bodyPr>
          <a:lstStyle/>
          <a:p>
            <a:r>
              <a:rPr lang="en-US" b="1" dirty="0"/>
              <a:t>Polymer (S21) Analog Input:  4mA=0ppm and 20mA=20ppm </a:t>
            </a:r>
          </a:p>
          <a:p>
            <a:r>
              <a:rPr lang="en-US" b="1" dirty="0"/>
              <a:t> </a:t>
            </a:r>
          </a:p>
          <a:p>
            <a:r>
              <a:rPr lang="en-US" b="1" dirty="0"/>
              <a:t>PTSA (S22) Analog Input:  4mA=0ppb and 20mA=200ppb</a:t>
            </a:r>
          </a:p>
        </p:txBody>
      </p:sp>
      <p:sp>
        <p:nvSpPr>
          <p:cNvPr id="6" name="Rectangle 5">
            <a:extLst>
              <a:ext uri="{FF2B5EF4-FFF2-40B4-BE49-F238E27FC236}">
                <a16:creationId xmlns:a16="http://schemas.microsoft.com/office/drawing/2014/main" id="{006D54CE-3167-4094-ABC5-0263ADF9C6E4}"/>
              </a:ext>
            </a:extLst>
          </p:cNvPr>
          <p:cNvSpPr/>
          <p:nvPr/>
        </p:nvSpPr>
        <p:spPr>
          <a:xfrm>
            <a:off x="1923855" y="2894088"/>
            <a:ext cx="914400" cy="7862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12444D6-89D1-4ADC-9442-50BE2F460F21}"/>
              </a:ext>
            </a:extLst>
          </p:cNvPr>
          <p:cNvSpPr/>
          <p:nvPr/>
        </p:nvSpPr>
        <p:spPr>
          <a:xfrm>
            <a:off x="4209855" y="2928044"/>
            <a:ext cx="914400" cy="7862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0D3277E-08E8-4E19-A24D-007595EF82F4}"/>
              </a:ext>
            </a:extLst>
          </p:cNvPr>
          <p:cNvSpPr txBox="1"/>
          <p:nvPr/>
        </p:nvSpPr>
        <p:spPr>
          <a:xfrm>
            <a:off x="87198" y="5492995"/>
            <a:ext cx="8093697" cy="369332"/>
          </a:xfrm>
          <a:prstGeom prst="rect">
            <a:avLst/>
          </a:prstGeom>
          <a:noFill/>
          <a:ln>
            <a:solidFill>
              <a:schemeClr val="tx1"/>
            </a:solidFill>
          </a:ln>
        </p:spPr>
        <p:txBody>
          <a:bodyPr wrap="square" rtlCol="0">
            <a:spAutoFit/>
          </a:bodyPr>
          <a:lstStyle/>
          <a:p>
            <a:r>
              <a:rPr lang="en-US" b="1" dirty="0"/>
              <a:t>Polymer Disturbance (V1) Virtual Input:  See next slide for settings</a:t>
            </a:r>
          </a:p>
        </p:txBody>
      </p:sp>
      <p:sp>
        <p:nvSpPr>
          <p:cNvPr id="10" name="Rectangle 9">
            <a:extLst>
              <a:ext uri="{FF2B5EF4-FFF2-40B4-BE49-F238E27FC236}">
                <a16:creationId xmlns:a16="http://schemas.microsoft.com/office/drawing/2014/main" id="{40D70540-5B36-490E-9529-2F35B10425E6}"/>
              </a:ext>
            </a:extLst>
          </p:cNvPr>
          <p:cNvSpPr/>
          <p:nvPr/>
        </p:nvSpPr>
        <p:spPr>
          <a:xfrm>
            <a:off x="6596797" y="2966270"/>
            <a:ext cx="914400" cy="786256"/>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17E3777E-2DBF-48DD-AA30-10FAF6827B69}"/>
              </a:ext>
            </a:extLst>
          </p:cNvPr>
          <p:cNvCxnSpPr>
            <a:cxnSpLocks/>
          </p:cNvCxnSpPr>
          <p:nvPr/>
        </p:nvCxnSpPr>
        <p:spPr>
          <a:xfrm flipH="1">
            <a:off x="7053997" y="3752526"/>
            <a:ext cx="141403" cy="174046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5B47E99-AEB8-48FE-99EB-448249F9ABF1}"/>
              </a:ext>
            </a:extLst>
          </p:cNvPr>
          <p:cNvSpPr txBox="1"/>
          <p:nvPr/>
        </p:nvSpPr>
        <p:spPr>
          <a:xfrm>
            <a:off x="228601" y="919321"/>
            <a:ext cx="2590800" cy="369332"/>
          </a:xfrm>
          <a:prstGeom prst="rect">
            <a:avLst/>
          </a:prstGeom>
          <a:noFill/>
          <a:ln>
            <a:solidFill>
              <a:schemeClr val="tx1"/>
            </a:solidFill>
          </a:ln>
        </p:spPr>
        <p:txBody>
          <a:bodyPr wrap="square" rtlCol="0">
            <a:spAutoFit/>
          </a:bodyPr>
          <a:lstStyle/>
          <a:p>
            <a:r>
              <a:rPr lang="en-US" b="1" dirty="0"/>
              <a:t>Programming Inputs</a:t>
            </a:r>
          </a:p>
        </p:txBody>
      </p:sp>
    </p:spTree>
    <p:extLst>
      <p:ext uri="{BB962C8B-B14F-4D97-AF65-F5344CB8AC3E}">
        <p14:creationId xmlns:p14="http://schemas.microsoft.com/office/powerpoint/2010/main" val="4232076003"/>
      </p:ext>
    </p:extLst>
  </p:cSld>
  <p:clrMapOvr>
    <a:masterClrMapping/>
  </p:clrMapOvr>
</p:sld>
</file>

<file path=ppt/theme/theme1.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3_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7D90E009220442A66C7F0A99023C24" ma:contentTypeVersion="13" ma:contentTypeDescription="Create a new document." ma:contentTypeScope="" ma:versionID="f53daf3f620818198b5d5debd3ea9607">
  <xsd:schema xmlns:xsd="http://www.w3.org/2001/XMLSchema" xmlns:xs="http://www.w3.org/2001/XMLSchema" xmlns:p="http://schemas.microsoft.com/office/2006/metadata/properties" xmlns:ns3="4ddf446c-2e4d-4e69-8b9a-31b09a1b7545" xmlns:ns4="af03a426-3bf5-4a76-bbee-166f177bc586" targetNamespace="http://schemas.microsoft.com/office/2006/metadata/properties" ma:root="true" ma:fieldsID="c82042fe2624a637c8869193030397a8" ns3:_="" ns4:_="">
    <xsd:import namespace="4ddf446c-2e4d-4e69-8b9a-31b09a1b7545"/>
    <xsd:import namespace="af03a426-3bf5-4a76-bbee-166f177bc58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df446c-2e4d-4e69-8b9a-31b09a1b754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03a426-3bf5-4a76-bbee-166f177bc58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570516-0495-4418-8974-9197DAB1CF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df446c-2e4d-4e69-8b9a-31b09a1b7545"/>
    <ds:schemaRef ds:uri="af03a426-3bf5-4a76-bbee-166f177bc5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6FC489-404A-4E4A-959C-B008A9A1B89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2728464-9474-46A0-9C02-FC48A365C6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6901</TotalTime>
  <Words>961</Words>
  <Application>Microsoft Macintosh PowerPoint</Application>
  <PresentationFormat>On-screen Show (4:3)</PresentationFormat>
  <Paragraphs>126</Paragraphs>
  <Slides>15</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Times New Roman</vt:lpstr>
      <vt:lpstr>Wingdings</vt:lpstr>
      <vt:lpstr>5_Office Theme</vt:lpstr>
      <vt:lpstr>Clip</vt:lpstr>
      <vt:lpstr>W900 Controller – Training Module Dual Pyxis Sensor – Disturbance Applications</vt:lpstr>
      <vt:lpstr>Dual Pyxis Sensor – Disturbance Applications</vt:lpstr>
      <vt:lpstr>Dual Pyxis Sensor – Disturbance Applications</vt:lpstr>
      <vt:lpstr>Dual Pyxis Sensor – Disturbance Applications</vt:lpstr>
      <vt:lpstr>Virtual Inputs</vt:lpstr>
      <vt:lpstr>Virtual Inputs</vt:lpstr>
      <vt:lpstr>Disturbance Virtual Input - W900</vt:lpstr>
      <vt:lpstr>Disturbance Virtual Input - On/Off Disturbance Mode</vt:lpstr>
      <vt:lpstr>Disturbance Virtual Input - On/Off Disturbance Mode</vt:lpstr>
      <vt:lpstr>Disturbance Virtual Input - On/Off Disturbance Mode</vt:lpstr>
      <vt:lpstr>Disturbance Virtual Input - On/Off Disturbance Mode</vt:lpstr>
      <vt:lpstr>Disturbance Virtual Input - On/Off Disturbance Mode</vt:lpstr>
      <vt:lpstr>Disturbance Virtual Input - On/Off Disturbance Mode</vt:lpstr>
      <vt:lpstr>Disturbance Virtual Input - On/Off Disturbance Mode</vt:lpstr>
      <vt:lpstr>Open Discussions Questions and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Sposato</dc:creator>
  <cp:lastModifiedBy>Pamela Poor</cp:lastModifiedBy>
  <cp:revision>97</cp:revision>
  <dcterms:created xsi:type="dcterms:W3CDTF">2015-03-10T13:32:46Z</dcterms:created>
  <dcterms:modified xsi:type="dcterms:W3CDTF">2021-01-22T20:53:09Z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0x010100BF7D90E009220442A66C7F0A99023C24</vt:lpwstr>
  </property>
</Properties>
</file>